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6"/>
  </p:notesMasterIdLst>
  <p:sldIdLst>
    <p:sldId id="494" r:id="rId2"/>
    <p:sldId id="495" r:id="rId3"/>
    <p:sldId id="520" r:id="rId4"/>
    <p:sldId id="521" r:id="rId5"/>
    <p:sldId id="522" r:id="rId6"/>
    <p:sldId id="523" r:id="rId7"/>
    <p:sldId id="524" r:id="rId8"/>
    <p:sldId id="525" r:id="rId9"/>
    <p:sldId id="526" r:id="rId10"/>
    <p:sldId id="527" r:id="rId11"/>
    <p:sldId id="528" r:id="rId12"/>
    <p:sldId id="529" r:id="rId13"/>
    <p:sldId id="530" r:id="rId14"/>
    <p:sldId id="531" r:id="rId15"/>
    <p:sldId id="532" r:id="rId16"/>
    <p:sldId id="533" r:id="rId17"/>
    <p:sldId id="534" r:id="rId18"/>
    <p:sldId id="535" r:id="rId19"/>
    <p:sldId id="536" r:id="rId20"/>
    <p:sldId id="537" r:id="rId21"/>
    <p:sldId id="538" r:id="rId22"/>
    <p:sldId id="539" r:id="rId23"/>
    <p:sldId id="540" r:id="rId24"/>
    <p:sldId id="519" r:id="rId25"/>
  </p:sldIdLst>
  <p:sldSz cx="9144000" cy="6858000" type="screen4x3"/>
  <p:notesSz cx="6858000" cy="9144000"/>
  <p:embeddedFontLst>
    <p:embeddedFont>
      <p:font typeface="微软雅黑" panose="020B0503020204020204" pitchFamily="34" charset="-122"/>
      <p:regular r:id="rId27"/>
      <p:bold r:id="rId28"/>
    </p:embeddedFont>
    <p:embeddedFont>
      <p:font typeface="Tw Cen MT" panose="020B0602020104020603" pitchFamily="34" charset="0"/>
      <p:regular r:id="rId29"/>
      <p:bold r:id="rId30"/>
      <p:italic r:id="rId31"/>
      <p:boldItalic r:id="rId32"/>
    </p:embeddedFont>
    <p:embeddedFont>
      <p:font typeface="楷体_GB2312" panose="02010609030101010101" pitchFamily="49" charset="-122"/>
      <p:regular r:id="rId33"/>
    </p:embeddedFont>
    <p:embeddedFont>
      <p:font typeface="Calibri" panose="020F0502020204030204" pitchFamily="34" charset="0"/>
      <p:regular r:id="rId34"/>
      <p:bold r:id="rId35"/>
      <p:italic r:id="rId36"/>
      <p:boldItalic r:id="rId37"/>
    </p:embeddedFont>
  </p:embeddedFontLst>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089">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杨聪晖" initials="杨聪晖" lastIdx="1" clrIdx="0"/>
  <p:cmAuthor id="2" name="xiangyuanhong" initials="x"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466E8C"/>
    <a:srgbClr val="BEBEBE"/>
    <a:srgbClr val="FF0000"/>
    <a:srgbClr val="FFFF00"/>
    <a:srgbClr val="92D050"/>
    <a:srgbClr val="3891A7"/>
    <a:srgbClr val="373044"/>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27" autoAdjust="0"/>
    <p:restoredTop sz="92390" autoAdjust="0"/>
  </p:normalViewPr>
  <p:slideViewPr>
    <p:cSldViewPr>
      <p:cViewPr varScale="1">
        <p:scale>
          <a:sx n="100" d="100"/>
          <a:sy n="100" d="100"/>
        </p:scale>
        <p:origin x="1410" y="72"/>
      </p:cViewPr>
      <p:guideLst>
        <p:guide orient="horz" pos="2089"/>
        <p:guide pos="2880"/>
      </p:guideLst>
    </p:cSldViewPr>
  </p:slideViewPr>
  <p:notesTextViewPr>
    <p:cViewPr>
      <p:scale>
        <a:sx n="100" d="100"/>
        <a:sy n="100" d="100"/>
      </p:scale>
      <p:origin x="0" y="0"/>
    </p:cViewPr>
  </p:notesTextViewPr>
  <p:sorterViewPr>
    <p:cViewPr>
      <p:scale>
        <a:sx n="140" d="100"/>
        <a:sy n="14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commentAuthors" Target="commentAuthors.xml"/></Relationships>
</file>

<file path=ppt/media/image1.jpe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A753CEF-EAD6-4A99-8CC0-B4F0D180A8B5}" type="datetimeFigureOut">
              <a:rPr lang="zh-CN" altLang="en-US" smtClean="0"/>
              <a:t>2020/4/8</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1818E2-3C19-473C-A9AA-AFC2EB8990E6}" type="slidenum">
              <a:rPr lang="zh-CN" altLang="en-US" smtClean="0"/>
              <a:t>‹#›</a:t>
            </a:fld>
            <a:endParaRPr lang="zh-CN" altLang="en-US"/>
          </a:p>
        </p:txBody>
      </p:sp>
    </p:spTree>
    <p:extLst>
      <p:ext uri="{BB962C8B-B14F-4D97-AF65-F5344CB8AC3E}">
        <p14:creationId xmlns:p14="http://schemas.microsoft.com/office/powerpoint/2010/main" val="642779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6BA2FEA-6412-488D-BE65-011F74FA7FE4}" type="slidenum">
              <a:rPr lang="zh-CN" altLang="en-US" smtClean="0"/>
              <a:t>1</a:t>
            </a:fld>
            <a:endParaRPr lang="zh-CN" altLang="en-US"/>
          </a:p>
        </p:txBody>
      </p:sp>
    </p:spTree>
    <p:extLst>
      <p:ext uri="{BB962C8B-B14F-4D97-AF65-F5344CB8AC3E}">
        <p14:creationId xmlns:p14="http://schemas.microsoft.com/office/powerpoint/2010/main" val="27482973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文本框 9"/>
          <p:cNvSpPr txBox="1"/>
          <p:nvPr userDrawn="1"/>
        </p:nvSpPr>
        <p:spPr>
          <a:xfrm>
            <a:off x="285750" y="184280"/>
            <a:ext cx="4381500" cy="706755"/>
          </a:xfrm>
          <a:prstGeom prst="rect">
            <a:avLst/>
          </a:prstGeom>
          <a:noFill/>
        </p:spPr>
        <p:txBody>
          <a:bodyPr wrap="square" rtlCol="0">
            <a:spAutoFit/>
          </a:bodyPr>
          <a:lstStyle/>
          <a:p>
            <a:r>
              <a:rPr sz="4000" b="1" kern="0" dirty="0">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1.1.3理解知识</a:t>
            </a:r>
          </a:p>
        </p:txBody>
      </p:sp>
      <p:cxnSp>
        <p:nvCxnSpPr>
          <p:cNvPr id="7" name="直接箭头连接符 6"/>
          <p:cNvCxnSpPr/>
          <p:nvPr userDrawn="1"/>
        </p:nvCxnSpPr>
        <p:spPr>
          <a:xfrm>
            <a:off x="0" y="1047501"/>
            <a:ext cx="9144000" cy="0"/>
          </a:xfrm>
          <a:prstGeom prst="straightConnector1">
            <a:avLst/>
          </a:prstGeom>
          <a:ln>
            <a:solidFill>
              <a:srgbClr val="62C5DC"/>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 name="椭圆 8"/>
          <p:cNvSpPr/>
          <p:nvPr userDrawn="1"/>
        </p:nvSpPr>
        <p:spPr>
          <a:xfrm>
            <a:off x="8343785" y="283812"/>
            <a:ext cx="594780" cy="594780"/>
          </a:xfrm>
          <a:prstGeom prst="ellipse">
            <a:avLst/>
          </a:prstGeom>
          <a:solidFill>
            <a:srgbClr val="62C5DC"/>
          </a:solidFill>
          <a:ln w="25400" cap="flat" cmpd="sng" algn="ctr">
            <a:noFill/>
            <a:prstDash val="solid"/>
          </a:ln>
          <a:effectLst/>
        </p:spPr>
        <p:txBody>
          <a:bodyPr rtlCol="0" anchor="ctr"/>
          <a:lstStyle/>
          <a:p>
            <a:pPr marL="0" marR="0" lvl="0" indent="0" algn="ctr" defTabSz="1234440" eaLnBrk="1" fontAlgn="auto" latinLnBrk="0" hangingPunct="1">
              <a:lnSpc>
                <a:spcPct val="100000"/>
              </a:lnSpc>
              <a:spcBef>
                <a:spcPts val="0"/>
              </a:spcBef>
              <a:spcAft>
                <a:spcPts val="0"/>
              </a:spcAft>
              <a:buClrTx/>
              <a:buSzTx/>
              <a:buFontTx/>
              <a:buNone/>
              <a:defRPr/>
            </a:pPr>
            <a:r>
              <a:rPr kumimoji="0" lang="en-US" altLang="zh-CN" sz="2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楷体_GB2312" panose="02010609030101010101" pitchFamily="49" charset="-122"/>
              </a:rPr>
              <a:t>@</a:t>
            </a:r>
            <a:endParaRPr kumimoji="0" lang="zh-CN" altLang="en-US" sz="2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楷体_GB2312" panose="02010609030101010101" pitchFamily="49" charset="-122"/>
            </a:endParaRPr>
          </a:p>
        </p:txBody>
      </p:sp>
      <p:pic>
        <p:nvPicPr>
          <p:cNvPr id="11" name="图片 10" descr="图片5 - 副本"/>
          <p:cNvPicPr>
            <a:picLocks noChangeAspect="1"/>
          </p:cNvPicPr>
          <p:nvPr userDrawn="1"/>
        </p:nvPicPr>
        <p:blipFill>
          <a:blip r:embed="rId2" cstate="print"/>
          <a:stretch>
            <a:fillRect/>
          </a:stretch>
        </p:blipFill>
        <p:spPr>
          <a:xfrm>
            <a:off x="6813550" y="4735195"/>
            <a:ext cx="2674620" cy="251206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10" name="文本框 9"/>
          <p:cNvSpPr txBox="1"/>
          <p:nvPr userDrawn="1"/>
        </p:nvSpPr>
        <p:spPr>
          <a:xfrm>
            <a:off x="285750" y="184280"/>
            <a:ext cx="4381500" cy="706755"/>
          </a:xfrm>
          <a:prstGeom prst="rect">
            <a:avLst/>
          </a:prstGeom>
          <a:noFill/>
        </p:spPr>
        <p:txBody>
          <a:bodyPr wrap="square" rtlCol="0">
            <a:spAutoFit/>
          </a:bodyPr>
          <a:lstStyle/>
          <a:p>
            <a:r>
              <a:rPr sz="4000" b="1" kern="0" dirty="0">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1.1.3 理解知识</a:t>
            </a:r>
          </a:p>
        </p:txBody>
      </p:sp>
      <p:cxnSp>
        <p:nvCxnSpPr>
          <p:cNvPr id="7" name="直接箭头连接符 6"/>
          <p:cNvCxnSpPr/>
          <p:nvPr userDrawn="1"/>
        </p:nvCxnSpPr>
        <p:spPr>
          <a:xfrm>
            <a:off x="0" y="1047501"/>
            <a:ext cx="9144000" cy="0"/>
          </a:xfrm>
          <a:prstGeom prst="straightConnector1">
            <a:avLst/>
          </a:prstGeom>
          <a:ln>
            <a:solidFill>
              <a:srgbClr val="62C5DC"/>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 name="椭圆 8"/>
          <p:cNvSpPr/>
          <p:nvPr userDrawn="1"/>
        </p:nvSpPr>
        <p:spPr>
          <a:xfrm>
            <a:off x="8343785" y="283812"/>
            <a:ext cx="594780" cy="594780"/>
          </a:xfrm>
          <a:prstGeom prst="ellipse">
            <a:avLst/>
          </a:prstGeom>
          <a:solidFill>
            <a:srgbClr val="62C5DC"/>
          </a:solidFill>
          <a:ln w="25400" cap="flat" cmpd="sng" algn="ctr">
            <a:noFill/>
            <a:prstDash val="solid"/>
          </a:ln>
          <a:effectLst/>
        </p:spPr>
        <p:txBody>
          <a:bodyPr rtlCol="0" anchor="ctr"/>
          <a:lstStyle/>
          <a:p>
            <a:pPr marL="0" marR="0" lvl="0" indent="0" algn="ctr" defTabSz="1234440" eaLnBrk="1" fontAlgn="auto" latinLnBrk="0" hangingPunct="1">
              <a:lnSpc>
                <a:spcPct val="100000"/>
              </a:lnSpc>
              <a:spcBef>
                <a:spcPts val="0"/>
              </a:spcBef>
              <a:spcAft>
                <a:spcPts val="0"/>
              </a:spcAft>
              <a:buClrTx/>
              <a:buSzTx/>
              <a:buFontTx/>
              <a:buNone/>
              <a:defRPr/>
            </a:pPr>
            <a:r>
              <a:rPr kumimoji="0" lang="en-US" altLang="zh-CN" sz="2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楷体_GB2312" panose="02010609030101010101" pitchFamily="49" charset="-122"/>
              </a:rPr>
              <a:t>@</a:t>
            </a:r>
            <a:endParaRPr kumimoji="0" lang="zh-CN" altLang="en-US" sz="2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楷体_GB2312" panose="02010609030101010101" pitchFamily="49" charset="-122"/>
            </a:endParaRPr>
          </a:p>
        </p:txBody>
      </p:sp>
      <p:pic>
        <p:nvPicPr>
          <p:cNvPr id="11" name="图片 10" descr="图片5 - 副本"/>
          <p:cNvPicPr>
            <a:picLocks noChangeAspect="1"/>
          </p:cNvPicPr>
          <p:nvPr userDrawn="1"/>
        </p:nvPicPr>
        <p:blipFill>
          <a:blip r:embed="rId2" cstate="print"/>
          <a:stretch>
            <a:fillRect/>
          </a:stretch>
        </p:blipFill>
        <p:spPr>
          <a:xfrm>
            <a:off x="6813550" y="4735195"/>
            <a:ext cx="2674620" cy="251206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5" cstate="print">
            <a:alphaModFix amt="30000"/>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019人教音像社\信息技术\设计图【待补充】\图片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15" y="-61612"/>
            <a:ext cx="9401398" cy="6960354"/>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0659" y="6206704"/>
            <a:ext cx="2635423" cy="312657"/>
          </a:xfrm>
          <a:prstGeom prst="rect">
            <a:avLst/>
          </a:prstGeom>
        </p:spPr>
      </p:pic>
      <p:pic>
        <p:nvPicPr>
          <p:cNvPr id="6" name="图片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682872" y="6171070"/>
            <a:ext cx="2615134" cy="34829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88815" y="3140968"/>
            <a:ext cx="7526204" cy="1568450"/>
          </a:xfrm>
          <a:prstGeom prst="rect">
            <a:avLst/>
          </a:prstGeom>
          <a:noFill/>
          <a:ln w="9525">
            <a:noFill/>
          </a:ln>
        </p:spPr>
        <p:txBody>
          <a:bodyPr wrap="square">
            <a:spAutoFit/>
          </a:bodyPr>
          <a:lstStyle/>
          <a:p>
            <a:pPr marL="0" indent="0" eaLnBrk="1" latinLnBrk="0" hangingPunct="1">
              <a:lnSpc>
                <a:spcPct val="120000"/>
              </a:lnSpc>
            </a:pPr>
            <a:r>
              <a:rPr lang="en-US" altLang="zh-CN" sz="2000" b="1" dirty="0">
                <a:latin typeface="楷体_GB2312" panose="02010609030101010101" pitchFamily="49" charset="-122"/>
                <a:ea typeface="楷体_GB2312" panose="02010609030101010101" pitchFamily="49" charset="-122"/>
                <a:cs typeface="楷体_GB2312" panose="02010609030101010101" pitchFamily="49" charset="-122"/>
              </a:rPr>
              <a:t>    </a:t>
            </a:r>
            <a:r>
              <a:rPr lang="zh-CN" sz="2000" b="1" dirty="0">
                <a:latin typeface="楷体_GB2312" panose="02010609030101010101" pitchFamily="49" charset="-122"/>
                <a:ea typeface="楷体_GB2312" panose="02010609030101010101" pitchFamily="49" charset="-122"/>
                <a:cs typeface="楷体_GB2312" panose="02010609030101010101" pitchFamily="49" charset="-122"/>
              </a:rPr>
              <a:t>数据、信息和知识还依赖于它们使用的环境和应用者的知识结构。在某些情况下，经过处理后输出的信息，也可以被作为再次处理加工的数据。因此，在进行数据、信息和知识的关系分析时，就需要结合特定的环境与应用者的知识结构才会有意义。</a:t>
            </a:r>
            <a:endPar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endParaRPr>
          </a:p>
        </p:txBody>
      </p:sp>
      <p:sp>
        <p:nvSpPr>
          <p:cNvPr id="13" name="任意多边形 16"/>
          <p:cNvSpPr/>
          <p:nvPr/>
        </p:nvSpPr>
        <p:spPr>
          <a:xfrm rot="10800000" flipH="1">
            <a:off x="232996" y="1765639"/>
            <a:ext cx="8678007" cy="3652487"/>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1F4E79">
                <a:alpha val="6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888815" y="2189577"/>
            <a:ext cx="5686532" cy="829945"/>
          </a:xfrm>
          <a:prstGeom prst="rect">
            <a:avLst/>
          </a:prstGeom>
          <a:noFill/>
        </p:spPr>
        <p:txBody>
          <a:bodyPr wrap="square" rtlCol="0">
            <a:spAutoFit/>
          </a:bodyPr>
          <a:lstStyle>
            <a:defPPr>
              <a:defRPr lang="zh-CN"/>
            </a:defPPr>
            <a:lvl1pPr>
              <a:defRPr sz="4000" b="1" kern="0">
                <a:solidFill>
                  <a:srgbClr val="8D3D4B"/>
                </a:solidFill>
                <a:effectLst>
                  <a:outerShdw blurRad="38100" dist="38100" dir="2700000" algn="tl">
                    <a:srgbClr val="C0C0C0"/>
                  </a:outerShdw>
                </a:effectLst>
                <a:latin typeface="楷体_GB2312" panose="02010609030101010101" pitchFamily="49" charset="-122"/>
                <a:ea typeface="楷体_GB2312" panose="02010609030101010101" pitchFamily="49" charset="-122"/>
                <a:cs typeface="+mj-cs"/>
              </a:defRPr>
            </a:lvl1pPr>
          </a:lstStyle>
          <a:p>
            <a:pPr>
              <a:lnSpc>
                <a:spcPct val="150000"/>
              </a:lnSpc>
            </a:pPr>
            <a:r>
              <a:rPr lang="zh-CN" altLang="en-US" sz="3200" dirty="0">
                <a:solidFill>
                  <a:srgbClr val="466E8C"/>
                </a:solidFill>
                <a:effectLst/>
              </a:rPr>
              <a:t>数据、信息与知识的关系</a:t>
            </a:r>
          </a:p>
        </p:txBody>
      </p:sp>
      <p:sp>
        <p:nvSpPr>
          <p:cNvPr id="18" name="等腰三角形 8"/>
          <p:cNvSpPr/>
          <p:nvPr/>
        </p:nvSpPr>
        <p:spPr>
          <a:xfrm rot="5400000">
            <a:off x="508266" y="2546552"/>
            <a:ext cx="193467" cy="166782"/>
          </a:xfrm>
          <a:prstGeom prst="triangle">
            <a:avLst/>
          </a:prstGeom>
          <a:solidFill>
            <a:srgbClr val="7BA9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B333A"/>
              </a:solidFill>
            </a:endParaRPr>
          </a:p>
        </p:txBody>
      </p:sp>
    </p:spTree>
    <p:extLst>
      <p:ext uri="{BB962C8B-B14F-4D97-AF65-F5344CB8AC3E}">
        <p14:creationId xmlns:p14="http://schemas.microsoft.com/office/powerpoint/2010/main" val="720935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nvPicPr>
        <p:blipFill rotWithShape="1">
          <a:blip r:embed="rId2" cstate="print">
            <a:extLst>
              <a:ext uri="{28A0092B-C50C-407E-A947-70E740481C1C}">
                <a14:useLocalDpi xmlns:a14="http://schemas.microsoft.com/office/drawing/2010/main" val="0"/>
              </a:ext>
            </a:extLst>
          </a:blip>
          <a:srcRect l="34343" t="14149" r="29124" b="6451"/>
          <a:stretch>
            <a:fillRect/>
          </a:stretch>
        </p:blipFill>
        <p:spPr>
          <a:xfrm flipH="1">
            <a:off x="838200" y="3382811"/>
            <a:ext cx="1872208" cy="2992190"/>
          </a:xfrm>
          <a:prstGeom prst="rect">
            <a:avLst/>
          </a:prstGeom>
          <a:noFill/>
          <a:ln w="9525">
            <a:noFill/>
            <a:miter lim="800000"/>
            <a:headEnd/>
            <a:tailEnd/>
          </a:ln>
        </p:spPr>
      </p:pic>
      <p:sp>
        <p:nvSpPr>
          <p:cNvPr id="5" name="云形标注 4"/>
          <p:cNvSpPr/>
          <p:nvPr/>
        </p:nvSpPr>
        <p:spPr>
          <a:xfrm>
            <a:off x="3307080" y="3818255"/>
            <a:ext cx="5323840" cy="1783080"/>
          </a:xfrm>
          <a:prstGeom prst="cloudCallout">
            <a:avLst>
              <a:gd name="adj1" fmla="val -61808"/>
              <a:gd name="adj2" fmla="val 32742"/>
            </a:avLst>
          </a:prstGeom>
          <a:gradFill>
            <a:gsLst>
              <a:gs pos="0">
                <a:schemeClr val="accent5">
                  <a:lumMod val="40000"/>
                  <a:lumOff val="60000"/>
                </a:schemeClr>
              </a:gs>
              <a:gs pos="100000">
                <a:schemeClr val="accent5"/>
              </a:gs>
            </a:gsLst>
          </a:gradFill>
          <a:ln>
            <a:solidFill>
              <a:srgbClr val="466E8C"/>
            </a:solidFill>
          </a:ln>
        </p:spPr>
        <p:style>
          <a:lnRef idx="1">
            <a:schemeClr val="accent1"/>
          </a:lnRef>
          <a:fillRef idx="2">
            <a:schemeClr val="accent1"/>
          </a:fillRef>
          <a:effectRef idx="1">
            <a:schemeClr val="accent1"/>
          </a:effectRef>
          <a:fontRef idx="minor">
            <a:schemeClr val="dk1"/>
          </a:fontRef>
        </p:style>
        <p:txBody>
          <a:bodyPr rtlCol="0" anchor="ctr"/>
          <a:lstStyle/>
          <a:p>
            <a:pPr algn="l"/>
            <a:endParaRPr lang="zh-CN" altLang="en-US" sz="2000">
              <a:latin typeface="楷体_GB2312" panose="02010609030101010101" pitchFamily="49" charset="-122"/>
              <a:ea typeface="楷体_GB2312" panose="02010609030101010101" pitchFamily="49" charset="-122"/>
              <a:cs typeface="楷体_GB2312" panose="02010609030101010101" pitchFamily="49" charset="-122"/>
              <a:sym typeface="+mn-ea"/>
            </a:endParaRPr>
          </a:p>
        </p:txBody>
      </p:sp>
      <p:sp>
        <p:nvSpPr>
          <p:cNvPr id="3" name="文本框 2"/>
          <p:cNvSpPr txBox="1"/>
          <p:nvPr/>
        </p:nvSpPr>
        <p:spPr>
          <a:xfrm>
            <a:off x="4109720" y="4279265"/>
            <a:ext cx="4064000" cy="829945"/>
          </a:xfrm>
          <a:prstGeom prst="rect">
            <a:avLst/>
          </a:prstGeom>
          <a:noFill/>
        </p:spPr>
        <p:txBody>
          <a:bodyPr wrap="square" rtlCol="0" anchor="t">
            <a:spAutoFit/>
          </a:bodyPr>
          <a:lstStyle/>
          <a:p>
            <a:pPr>
              <a:lnSpc>
                <a:spcPct val="120000"/>
              </a:lnSpc>
              <a:spcBef>
                <a:spcPts val="0"/>
              </a:spcBef>
              <a:spcAft>
                <a:spcPts val="0"/>
              </a:spcAft>
            </a:pPr>
            <a:r>
              <a:rPr lang="en-US" altLang="zh-CN"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    </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同学们每天都会学习大量知识，大家是如何对知识进行管理的？</a:t>
            </a:r>
          </a:p>
        </p:txBody>
      </p:sp>
      <p:sp>
        <p:nvSpPr>
          <p:cNvPr id="6" name="爆炸形 1 5"/>
          <p:cNvSpPr/>
          <p:nvPr/>
        </p:nvSpPr>
        <p:spPr>
          <a:xfrm>
            <a:off x="729615" y="1442720"/>
            <a:ext cx="2088515" cy="1296035"/>
          </a:xfrm>
          <a:prstGeom prst="irregularSeal1">
            <a:avLst/>
          </a:prstGeom>
          <a:solidFill>
            <a:schemeClr val="accent5"/>
          </a:solidFill>
          <a:ln w="25400">
            <a:solidFill>
              <a:srgbClr val="466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nvSpPr>
        <p:spPr>
          <a:xfrm>
            <a:off x="1116965" y="1808480"/>
            <a:ext cx="1314450" cy="60261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a:solidFill>
                  <a:schemeClr val="bg1"/>
                </a:solidFill>
                <a:latin typeface="楷体_GB2312" panose="02010609030101010101" pitchFamily="49" charset="-122"/>
                <a:ea typeface="楷体_GB2312" panose="02010609030101010101" pitchFamily="49" charset="-122"/>
                <a:cs typeface="楷体_GB2312" panose="02010609030101010101" pitchFamily="49" charset="-122"/>
              </a:rPr>
              <a:t>思考</a:t>
            </a:r>
          </a:p>
        </p:txBody>
      </p:sp>
      <p:sp>
        <p:nvSpPr>
          <p:cNvPr id="7" name="文本框 6"/>
          <p:cNvSpPr txBox="1"/>
          <p:nvPr/>
        </p:nvSpPr>
        <p:spPr>
          <a:xfrm>
            <a:off x="4109720" y="2035175"/>
            <a:ext cx="4080510" cy="1322070"/>
          </a:xfrm>
          <a:prstGeom prst="rect">
            <a:avLst/>
          </a:prstGeom>
          <a:noFill/>
        </p:spPr>
        <p:txBody>
          <a:bodyPr wrap="square" rtlCol="0" anchor="t">
            <a:spAutoFit/>
          </a:bodyPr>
          <a:lstStyle/>
          <a:p>
            <a:pPr algn="just"/>
            <a:r>
              <a:rPr lang="en-US" altLang="zh-CN"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    </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当今社会已经进入知识经济时代，我们不仅要有获取信息的能力，更要有探究和提炼知识的能力，形成智慧，更有效地创造未来。</a:t>
            </a:r>
          </a:p>
        </p:txBody>
      </p:sp>
    </p:spTree>
    <p:extLst>
      <p:ext uri="{BB962C8B-B14F-4D97-AF65-F5344CB8AC3E}">
        <p14:creationId xmlns:p14="http://schemas.microsoft.com/office/powerpoint/2010/main" val="19756628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内容占位符 2" descr="手工绘制思维导图"/>
          <p:cNvPicPr>
            <a:picLocks noChangeAspect="1"/>
          </p:cNvPicPr>
          <p:nvPr/>
        </p:nvPicPr>
        <p:blipFill>
          <a:blip r:embed="rId2" cstate="print"/>
          <a:stretch>
            <a:fillRect/>
          </a:stretch>
        </p:blipFill>
        <p:spPr>
          <a:xfrm>
            <a:off x="1416685" y="1849120"/>
            <a:ext cx="6309995" cy="4200525"/>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思维导图</a:t>
            </a:r>
          </a:p>
        </p:txBody>
      </p:sp>
    </p:spTree>
    <p:extLst>
      <p:ext uri="{BB962C8B-B14F-4D97-AF65-F5344CB8AC3E}">
        <p14:creationId xmlns:p14="http://schemas.microsoft.com/office/powerpoint/2010/main" val="24629322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我的周末计划"/>
          <p:cNvPicPr>
            <a:picLocks noChangeAspect="1"/>
          </p:cNvPicPr>
          <p:nvPr/>
        </p:nvPicPr>
        <p:blipFill>
          <a:blip r:embed="rId2" cstate="print"/>
          <a:stretch>
            <a:fillRect/>
          </a:stretch>
        </p:blipFill>
        <p:spPr>
          <a:xfrm>
            <a:off x="1945640" y="1820545"/>
            <a:ext cx="5252720" cy="4259580"/>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思维导图</a:t>
            </a:r>
          </a:p>
        </p:txBody>
      </p:sp>
    </p:spTree>
    <p:extLst>
      <p:ext uri="{BB962C8B-B14F-4D97-AF65-F5344CB8AC3E}">
        <p14:creationId xmlns:p14="http://schemas.microsoft.com/office/powerpoint/2010/main" val="23218577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微信图片_20190604095714"/>
          <p:cNvPicPr>
            <a:picLocks noChangeAspect="1"/>
          </p:cNvPicPr>
          <p:nvPr/>
        </p:nvPicPr>
        <p:blipFill rotWithShape="1">
          <a:blip r:embed="rId2" cstate="print"/>
          <a:srcRect t="1925" b="2580"/>
          <a:stretch/>
        </p:blipFill>
        <p:spPr>
          <a:xfrm>
            <a:off x="1654515" y="1706140"/>
            <a:ext cx="5834970" cy="4752529"/>
          </a:xfrm>
          <a:prstGeom prst="rect">
            <a:avLst/>
          </a:prstGeom>
        </p:spPr>
      </p:pic>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思维导图</a:t>
            </a:r>
          </a:p>
        </p:txBody>
      </p:sp>
    </p:spTree>
    <p:extLst>
      <p:ext uri="{BB962C8B-B14F-4D97-AF65-F5344CB8AC3E}">
        <p14:creationId xmlns:p14="http://schemas.microsoft.com/office/powerpoint/2010/main" val="3548385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p:nvPr/>
        </p:nvSpPr>
        <p:spPr>
          <a:xfrm>
            <a:off x="536411" y="2204864"/>
            <a:ext cx="8071177" cy="3435350"/>
          </a:xfr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gn="just"/>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思维导图，也叫心智导图，是表达发散性思维的有效图形思维工具，它简单而有效，是一种革命性的思维工具。</a:t>
            </a:r>
          </a:p>
          <a:p>
            <a:pPr algn="just"/>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思维导图运用图文并重的形式，把各级主题的关系用相互隶属与相关的层级图表现出来，把主题关键词与图像、颜色等建立记忆链接。一张思维导图能够直观地、有层次地显示出内容的组织结构与连接方式，知识间</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的</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内在联系，以及一些重要观点和关键点，以便于人们的理解与表达。</a:t>
            </a:r>
          </a:p>
        </p:txBody>
      </p:sp>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dirty="0">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思维导图</a:t>
            </a:r>
          </a:p>
        </p:txBody>
      </p:sp>
    </p:spTree>
    <p:extLst>
      <p:ext uri="{BB962C8B-B14F-4D97-AF65-F5344CB8AC3E}">
        <p14:creationId xmlns:p14="http://schemas.microsoft.com/office/powerpoint/2010/main" val="2439427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1400810" y="3623310"/>
            <a:ext cx="5933440" cy="460375"/>
          </a:xfrm>
          <a:prstGeom prst="rect">
            <a:avLst/>
          </a:prstGeom>
          <a:noFill/>
          <a:ln w="9525">
            <a:noFill/>
          </a:ln>
        </p:spPr>
        <p:txBody>
          <a:bodyPr wrap="square">
            <a:spAutoFit/>
          </a:bodyPr>
          <a:lstStyle/>
          <a:p>
            <a:pPr marL="0" indent="0" eaLnBrk="1" latinLnBrk="0" hangingPunct="1">
              <a:lnSpc>
                <a:spcPct val="120000"/>
              </a:lnSpc>
            </a:pPr>
            <a:r>
              <a:rPr lang="zh-CN" sz="2000" b="1">
                <a:latin typeface="楷体_GB2312" panose="02010609030101010101" pitchFamily="49" charset="-122"/>
                <a:ea typeface="楷体_GB2312" panose="02010609030101010101" pitchFamily="49" charset="-122"/>
                <a:cs typeface="楷体_GB2312" panose="02010609030101010101" pitchFamily="49" charset="-122"/>
              </a:rPr>
              <a:t>可以帮助人们发散性思考，进行知识结构化呈现。</a:t>
            </a:r>
          </a:p>
        </p:txBody>
      </p:sp>
      <p:sp>
        <p:nvSpPr>
          <p:cNvPr id="13" name="任意多边形 16"/>
          <p:cNvSpPr/>
          <p:nvPr/>
        </p:nvSpPr>
        <p:spPr>
          <a:xfrm rot="10800000" flipH="1">
            <a:off x="889000" y="2021840"/>
            <a:ext cx="7366000" cy="3100705"/>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1F4E79">
                <a:alpha val="6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535245" y="2332452"/>
            <a:ext cx="5686532" cy="829945"/>
          </a:xfrm>
          <a:prstGeom prst="rect">
            <a:avLst/>
          </a:prstGeom>
          <a:noFill/>
        </p:spPr>
        <p:txBody>
          <a:bodyPr wrap="square" rtlCol="0">
            <a:spAutoFit/>
          </a:bodyPr>
          <a:lstStyle>
            <a:defPPr>
              <a:defRPr lang="zh-CN"/>
            </a:defPPr>
            <a:lvl1pPr>
              <a:defRPr sz="4000" b="1" kern="0">
                <a:solidFill>
                  <a:srgbClr val="8D3D4B"/>
                </a:solidFill>
                <a:effectLst>
                  <a:outerShdw blurRad="38100" dist="38100" dir="2700000" algn="tl">
                    <a:srgbClr val="C0C0C0"/>
                  </a:outerShdw>
                </a:effectLst>
                <a:latin typeface="楷体_GB2312" panose="02010609030101010101" pitchFamily="49" charset="-122"/>
                <a:ea typeface="楷体_GB2312" panose="02010609030101010101" pitchFamily="49" charset="-122"/>
                <a:cs typeface="+mj-cs"/>
              </a:defRPr>
            </a:lvl1pPr>
          </a:lstStyle>
          <a:p>
            <a:pPr>
              <a:lnSpc>
                <a:spcPct val="150000"/>
              </a:lnSpc>
            </a:pPr>
            <a:r>
              <a:rPr lang="zh-CN" altLang="en-US" sz="3200" dirty="0">
                <a:solidFill>
                  <a:srgbClr val="466E8C"/>
                </a:solidFill>
                <a:effectLst/>
              </a:rPr>
              <a:t>思维导图特点</a:t>
            </a:r>
          </a:p>
        </p:txBody>
      </p:sp>
      <p:sp>
        <p:nvSpPr>
          <p:cNvPr id="18" name="等腰三角形 8"/>
          <p:cNvSpPr/>
          <p:nvPr/>
        </p:nvSpPr>
        <p:spPr>
          <a:xfrm rot="5400000">
            <a:off x="1154696" y="2689427"/>
            <a:ext cx="193467" cy="166782"/>
          </a:xfrm>
          <a:prstGeom prst="triangle">
            <a:avLst/>
          </a:prstGeom>
          <a:solidFill>
            <a:srgbClr val="7BA9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B333A"/>
              </a:solidFill>
            </a:endParaRPr>
          </a:p>
        </p:txBody>
      </p:sp>
    </p:spTree>
    <p:extLst>
      <p:ext uri="{BB962C8B-B14F-4D97-AF65-F5344CB8AC3E}">
        <p14:creationId xmlns:p14="http://schemas.microsoft.com/office/powerpoint/2010/main" val="23952048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p:nvPr/>
        </p:nvSpPr>
        <p:spPr>
          <a:xfrm>
            <a:off x="489585" y="2272665"/>
            <a:ext cx="8042855" cy="2959100"/>
          </a:xfr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gn="just"/>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能绘制思维导图的工具有很多。XMind是一款流行的思维导图软件，可以直接用模板创建思维导图，还可以免费使用XMind Cloud，直接在浏览器里创建、查看和编辑思维导图，并将思维导图保存在云端。MindMaster是一款国产跨平台、多功能的思维导图软件，该软件也支持云存储。</a:t>
            </a:r>
          </a:p>
        </p:txBody>
      </p:sp>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思维导图</a:t>
            </a:r>
          </a:p>
        </p:txBody>
      </p:sp>
    </p:spTree>
    <p:extLst>
      <p:ext uri="{BB962C8B-B14F-4D97-AF65-F5344CB8AC3E}">
        <p14:creationId xmlns:p14="http://schemas.microsoft.com/office/powerpoint/2010/main" val="16491160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思维导图</a:t>
            </a:r>
          </a:p>
        </p:txBody>
      </p:sp>
      <p:sp>
        <p:nvSpPr>
          <p:cNvPr id="3" name="文本框 2"/>
          <p:cNvSpPr txBox="1"/>
          <p:nvPr/>
        </p:nvSpPr>
        <p:spPr>
          <a:xfrm>
            <a:off x="888815" y="2333087"/>
            <a:ext cx="5686532" cy="829945"/>
          </a:xfrm>
          <a:prstGeom prst="rect">
            <a:avLst/>
          </a:prstGeom>
          <a:noFill/>
        </p:spPr>
        <p:txBody>
          <a:bodyPr wrap="square" rtlCol="0">
            <a:spAutoFit/>
          </a:bodyPr>
          <a:lstStyle>
            <a:defPPr>
              <a:defRPr lang="zh-CN"/>
            </a:defPPr>
            <a:lvl1pPr>
              <a:defRPr sz="4000" b="1" kern="0">
                <a:solidFill>
                  <a:srgbClr val="8D3D4B"/>
                </a:solidFill>
                <a:effectLst>
                  <a:outerShdw blurRad="38100" dist="38100" dir="2700000" algn="tl">
                    <a:srgbClr val="C0C0C0"/>
                  </a:outerShdw>
                </a:effectLst>
                <a:latin typeface="楷体_GB2312" panose="02010609030101010101" pitchFamily="49" charset="-122"/>
                <a:ea typeface="楷体_GB2312" panose="02010609030101010101" pitchFamily="49" charset="-122"/>
                <a:cs typeface="+mj-cs"/>
              </a:defRPr>
            </a:lvl1pPr>
          </a:lstStyle>
          <a:p>
            <a:pPr>
              <a:lnSpc>
                <a:spcPct val="150000"/>
              </a:lnSpc>
            </a:pPr>
            <a:r>
              <a:rPr lang="zh-CN" altLang="en-US" sz="3200" dirty="0">
                <a:solidFill>
                  <a:srgbClr val="466E8C"/>
                </a:solidFill>
                <a:effectLst/>
              </a:rPr>
              <a:t>绘制思维导图的方法</a:t>
            </a:r>
          </a:p>
        </p:txBody>
      </p:sp>
      <p:sp>
        <p:nvSpPr>
          <p:cNvPr id="16" name="文本框 15"/>
          <p:cNvSpPr txBox="1"/>
          <p:nvPr/>
        </p:nvSpPr>
        <p:spPr>
          <a:xfrm>
            <a:off x="594995" y="3162935"/>
            <a:ext cx="7954645" cy="2306955"/>
          </a:xfrm>
          <a:prstGeom prst="rect">
            <a:avLst/>
          </a:prstGeom>
          <a:noFill/>
        </p:spPr>
        <p:txBody>
          <a:bodyPr wrap="square">
            <a:spAutoFit/>
          </a:bodyPr>
          <a:lstStyle>
            <a:defPPr>
              <a:defRPr lang="zh-CN"/>
            </a:defPPr>
            <a:lvl1pPr marL="457200" indent="-457200" fontAlgn="base">
              <a:lnSpc>
                <a:spcPct val="120000"/>
              </a:lnSpc>
              <a:spcBef>
                <a:spcPct val="0"/>
              </a:spcBef>
              <a:spcAft>
                <a:spcPct val="0"/>
              </a:spcAft>
              <a:buFontTx/>
              <a:buAutoNum type="arabicPeriod"/>
              <a:defRPr sz="2000" b="1">
                <a:latin typeface="楷体_GB2312" panose="02010609030101010101" pitchFamily="49" charset="-122"/>
                <a:ea typeface="楷体_GB2312" panose="02010609030101010101" pitchFamily="49" charset="-122"/>
              </a:defRPr>
            </a:lvl1pPr>
            <a:lvl2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2pPr>
            <a:lvl3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3pPr>
            <a:lvl4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4pPr>
            <a:lvl5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5pPr>
            <a:lvl6pPr>
              <a:defRPr sz="2000" b="1">
                <a:latin typeface="楷体_GB2312" panose="02010609030101010101" pitchFamily="49" charset="-122"/>
                <a:ea typeface="楷体_GB2312" panose="02010609030101010101" pitchFamily="49" charset="-122"/>
              </a:defRPr>
            </a:lvl6pPr>
            <a:lvl7pPr>
              <a:defRPr sz="2000" b="1">
                <a:latin typeface="楷体_GB2312" panose="02010609030101010101" pitchFamily="49" charset="-122"/>
                <a:ea typeface="楷体_GB2312" panose="02010609030101010101" pitchFamily="49" charset="-122"/>
              </a:defRPr>
            </a:lvl7pPr>
            <a:lvl8pPr>
              <a:defRPr sz="2000" b="1">
                <a:latin typeface="楷体_GB2312" panose="02010609030101010101" pitchFamily="49" charset="-122"/>
                <a:ea typeface="楷体_GB2312" panose="02010609030101010101" pitchFamily="49" charset="-122"/>
              </a:defRPr>
            </a:lvl8pPr>
            <a:lvl9pPr>
              <a:defRPr sz="2000" b="1">
                <a:latin typeface="楷体_GB2312" panose="02010609030101010101" pitchFamily="49" charset="-122"/>
                <a:ea typeface="楷体_GB2312" panose="02010609030101010101" pitchFamily="49" charset="-122"/>
              </a:defRPr>
            </a:lvl9pPr>
          </a:lstStyle>
          <a:p>
            <a:pPr marL="0" indent="0">
              <a:buNone/>
            </a:pPr>
            <a:r>
              <a:rPr lang="zh-CN" altLang="en-US" dirty="0">
                <a:solidFill>
                  <a:schemeClr val="tx1">
                    <a:lumMod val="85000"/>
                    <a:lumOff val="15000"/>
                  </a:schemeClr>
                </a:solidFill>
              </a:rPr>
              <a:t>　　</a:t>
            </a:r>
            <a:r>
              <a:rPr dirty="0">
                <a:solidFill>
                  <a:schemeClr val="tx1">
                    <a:lumMod val="85000"/>
                    <a:lumOff val="15000"/>
                  </a:schemeClr>
                </a:solidFill>
              </a:rPr>
              <a:t>1</a:t>
            </a:r>
            <a:r>
              <a:rPr lang="en-US" dirty="0">
                <a:solidFill>
                  <a:schemeClr val="tx1">
                    <a:lumMod val="85000"/>
                    <a:lumOff val="15000"/>
                  </a:schemeClr>
                </a:solidFill>
              </a:rPr>
              <a:t>.</a:t>
            </a:r>
            <a:r>
              <a:rPr dirty="0">
                <a:solidFill>
                  <a:schemeClr val="tx1">
                    <a:lumMod val="85000"/>
                    <a:lumOff val="15000"/>
                  </a:schemeClr>
                </a:solidFill>
              </a:rPr>
              <a:t>从中心点开始绘制中心主题，整个思维导图围绕这个中心主题展开</a:t>
            </a:r>
            <a:r>
              <a:rPr lang="zh-CN" altLang="en-US" dirty="0">
                <a:solidFill>
                  <a:schemeClr val="tx1">
                    <a:lumMod val="85000"/>
                    <a:lumOff val="15000"/>
                  </a:schemeClr>
                </a:solidFill>
              </a:rPr>
              <a:t>。</a:t>
            </a:r>
            <a:endParaRPr dirty="0">
              <a:solidFill>
                <a:schemeClr val="tx1">
                  <a:lumMod val="85000"/>
                  <a:lumOff val="15000"/>
                </a:schemeClr>
              </a:solidFill>
            </a:endParaRPr>
          </a:p>
          <a:p>
            <a:pPr marL="0" indent="0">
              <a:buNone/>
            </a:pPr>
            <a:r>
              <a:rPr dirty="0">
                <a:solidFill>
                  <a:schemeClr val="tx1">
                    <a:lumMod val="85000"/>
                    <a:lumOff val="15000"/>
                  </a:schemeClr>
                </a:solidFill>
              </a:rPr>
              <a:t>    2</a:t>
            </a:r>
            <a:r>
              <a:rPr lang="en-US" altLang="zh-CN" dirty="0">
                <a:solidFill>
                  <a:schemeClr val="tx1">
                    <a:lumMod val="85000"/>
                    <a:lumOff val="15000"/>
                  </a:schemeClr>
                </a:solidFill>
              </a:rPr>
              <a:t>.</a:t>
            </a:r>
            <a:r>
              <a:rPr dirty="0">
                <a:solidFill>
                  <a:schemeClr val="tx1">
                    <a:lumMod val="85000"/>
                    <a:lumOff val="15000"/>
                  </a:schemeClr>
                </a:solidFill>
              </a:rPr>
              <a:t>围绕中心主题绘出各个分支内容，在各个分支下再绘制下属的分支，并及时记录关键内容</a:t>
            </a:r>
            <a:r>
              <a:rPr lang="zh-CN" altLang="en-US" dirty="0">
                <a:solidFill>
                  <a:schemeClr val="tx1">
                    <a:lumMod val="85000"/>
                    <a:lumOff val="15000"/>
                  </a:schemeClr>
                </a:solidFill>
              </a:rPr>
              <a:t>。</a:t>
            </a:r>
            <a:endParaRPr dirty="0">
              <a:solidFill>
                <a:schemeClr val="tx1">
                  <a:lumMod val="85000"/>
                  <a:lumOff val="15000"/>
                </a:schemeClr>
              </a:solidFill>
            </a:endParaRPr>
          </a:p>
          <a:p>
            <a:pPr marL="0" indent="0">
              <a:buNone/>
            </a:pPr>
            <a:r>
              <a:rPr dirty="0">
                <a:solidFill>
                  <a:schemeClr val="tx1">
                    <a:lumMod val="85000"/>
                    <a:lumOff val="15000"/>
                  </a:schemeClr>
                </a:solidFill>
              </a:rPr>
              <a:t>    3</a:t>
            </a:r>
            <a:r>
              <a:rPr lang="en-US" altLang="zh-CN" dirty="0">
                <a:solidFill>
                  <a:schemeClr val="tx1">
                    <a:lumMod val="85000"/>
                    <a:lumOff val="15000"/>
                  </a:schemeClr>
                </a:solidFill>
              </a:rPr>
              <a:t>.</a:t>
            </a:r>
            <a:r>
              <a:rPr dirty="0">
                <a:solidFill>
                  <a:schemeClr val="tx1">
                    <a:lumMod val="85000"/>
                    <a:lumOff val="15000"/>
                  </a:schemeClr>
                </a:solidFill>
              </a:rPr>
              <a:t>整理好各个分支内容，</a:t>
            </a:r>
            <a:r>
              <a:rPr lang="zh-CN" dirty="0">
                <a:solidFill>
                  <a:schemeClr val="tx1">
                    <a:lumMod val="85000"/>
                    <a:lumOff val="15000"/>
                  </a:schemeClr>
                </a:solidFill>
              </a:rPr>
              <a:t>以及</a:t>
            </a:r>
            <a:r>
              <a:rPr dirty="0" err="1">
                <a:solidFill>
                  <a:schemeClr val="tx1">
                    <a:lumMod val="85000"/>
                    <a:lumOff val="15000"/>
                  </a:schemeClr>
                </a:solidFill>
              </a:rPr>
              <a:t>它们之间的关系</a:t>
            </a:r>
            <a:r>
              <a:rPr lang="zh-CN" altLang="en-US" dirty="0">
                <a:solidFill>
                  <a:schemeClr val="tx1">
                    <a:lumMod val="85000"/>
                    <a:lumOff val="15000"/>
                  </a:schemeClr>
                </a:solidFill>
              </a:rPr>
              <a:t>。</a:t>
            </a:r>
            <a:endParaRPr dirty="0">
              <a:solidFill>
                <a:schemeClr val="tx1">
                  <a:lumMod val="85000"/>
                  <a:lumOff val="15000"/>
                </a:schemeClr>
              </a:solidFill>
            </a:endParaRPr>
          </a:p>
          <a:p>
            <a:pPr marL="0" indent="0">
              <a:buNone/>
            </a:pPr>
            <a:r>
              <a:rPr dirty="0">
                <a:solidFill>
                  <a:schemeClr val="tx1">
                    <a:lumMod val="85000"/>
                    <a:lumOff val="15000"/>
                  </a:schemeClr>
                </a:solidFill>
              </a:rPr>
              <a:t>    4</a:t>
            </a:r>
            <a:r>
              <a:rPr lang="en-US" altLang="zh-CN" dirty="0">
                <a:solidFill>
                  <a:schemeClr val="tx1">
                    <a:lumMod val="85000"/>
                    <a:lumOff val="15000"/>
                  </a:schemeClr>
                </a:solidFill>
              </a:rPr>
              <a:t>.</a:t>
            </a:r>
            <a:r>
              <a:rPr dirty="0">
                <a:solidFill>
                  <a:schemeClr val="tx1">
                    <a:lumMod val="85000"/>
                    <a:lumOff val="15000"/>
                  </a:schemeClr>
                </a:solidFill>
              </a:rPr>
              <a:t>注意处理好文字、图、线、色彩的协调和美观。</a:t>
            </a:r>
          </a:p>
        </p:txBody>
      </p:sp>
      <p:sp>
        <p:nvSpPr>
          <p:cNvPr id="18" name="等腰三角形 8"/>
          <p:cNvSpPr/>
          <p:nvPr/>
        </p:nvSpPr>
        <p:spPr>
          <a:xfrm rot="5400000">
            <a:off x="508266" y="2690062"/>
            <a:ext cx="193467" cy="166782"/>
          </a:xfrm>
          <a:prstGeom prst="triangle">
            <a:avLst/>
          </a:prstGeom>
          <a:solidFill>
            <a:srgbClr val="7BA9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B333A"/>
              </a:solidFill>
            </a:endParaRPr>
          </a:p>
        </p:txBody>
      </p:sp>
      <p:sp>
        <p:nvSpPr>
          <p:cNvPr id="13" name="任意多边形 16"/>
          <p:cNvSpPr/>
          <p:nvPr/>
        </p:nvSpPr>
        <p:spPr>
          <a:xfrm rot="10800000" flipH="1">
            <a:off x="232996" y="2124414"/>
            <a:ext cx="8678007" cy="3652487"/>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1F4E79">
                <a:alpha val="6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7122025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8815" y="1759047"/>
            <a:ext cx="5686532" cy="829945"/>
          </a:xfrm>
          <a:prstGeom prst="rect">
            <a:avLst/>
          </a:prstGeom>
          <a:noFill/>
        </p:spPr>
        <p:txBody>
          <a:bodyPr wrap="square" rtlCol="0">
            <a:spAutoFit/>
          </a:bodyPr>
          <a:lstStyle>
            <a:defPPr>
              <a:defRPr lang="zh-CN"/>
            </a:defPPr>
            <a:lvl1pPr>
              <a:defRPr sz="4000" b="1" kern="0">
                <a:solidFill>
                  <a:srgbClr val="8D3D4B"/>
                </a:solidFill>
                <a:effectLst>
                  <a:outerShdw blurRad="38100" dist="38100" dir="2700000" algn="tl">
                    <a:srgbClr val="C0C0C0"/>
                  </a:outerShdw>
                </a:effectLst>
                <a:latin typeface="楷体_GB2312" panose="02010609030101010101" pitchFamily="49" charset="-122"/>
                <a:ea typeface="楷体_GB2312" panose="02010609030101010101" pitchFamily="49" charset="-122"/>
                <a:cs typeface="+mj-cs"/>
              </a:defRPr>
            </a:lvl1pPr>
          </a:lstStyle>
          <a:p>
            <a:pPr>
              <a:lnSpc>
                <a:spcPct val="150000"/>
              </a:lnSpc>
            </a:pPr>
            <a:r>
              <a:rPr lang="zh-CN" altLang="en-US" sz="3200" dirty="0">
                <a:solidFill>
                  <a:srgbClr val="466E8C"/>
                </a:solidFill>
                <a:effectLst/>
              </a:rPr>
              <a:t>使用软件绘制思维导图</a:t>
            </a:r>
          </a:p>
        </p:txBody>
      </p:sp>
      <p:sp>
        <p:nvSpPr>
          <p:cNvPr id="16" name="文本框 15"/>
          <p:cNvSpPr txBox="1"/>
          <p:nvPr/>
        </p:nvSpPr>
        <p:spPr>
          <a:xfrm>
            <a:off x="577956" y="2663816"/>
            <a:ext cx="8099076" cy="2306955"/>
          </a:xfrm>
          <a:prstGeom prst="rect">
            <a:avLst/>
          </a:prstGeom>
          <a:noFill/>
        </p:spPr>
        <p:txBody>
          <a:bodyPr wrap="square">
            <a:spAutoFit/>
          </a:bodyPr>
          <a:lstStyle>
            <a:defPPr>
              <a:defRPr lang="zh-CN"/>
            </a:defPPr>
            <a:lvl1pPr marL="457200" indent="-457200" fontAlgn="base">
              <a:lnSpc>
                <a:spcPct val="120000"/>
              </a:lnSpc>
              <a:spcBef>
                <a:spcPct val="0"/>
              </a:spcBef>
              <a:spcAft>
                <a:spcPct val="0"/>
              </a:spcAft>
              <a:buFontTx/>
              <a:buAutoNum type="arabicPeriod"/>
              <a:defRPr sz="2000" b="1">
                <a:latin typeface="楷体_GB2312" panose="02010609030101010101" pitchFamily="49" charset="-122"/>
                <a:ea typeface="楷体_GB2312" panose="02010609030101010101" pitchFamily="49" charset="-122"/>
              </a:defRPr>
            </a:lvl1pPr>
            <a:lvl2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2pPr>
            <a:lvl3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3pPr>
            <a:lvl4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4pPr>
            <a:lvl5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5pPr>
            <a:lvl6pPr>
              <a:defRPr sz="2000" b="1">
                <a:latin typeface="楷体_GB2312" panose="02010609030101010101" pitchFamily="49" charset="-122"/>
                <a:ea typeface="楷体_GB2312" panose="02010609030101010101" pitchFamily="49" charset="-122"/>
              </a:defRPr>
            </a:lvl6pPr>
            <a:lvl7pPr>
              <a:defRPr sz="2000" b="1">
                <a:latin typeface="楷体_GB2312" panose="02010609030101010101" pitchFamily="49" charset="-122"/>
                <a:ea typeface="楷体_GB2312" panose="02010609030101010101" pitchFamily="49" charset="-122"/>
              </a:defRPr>
            </a:lvl7pPr>
            <a:lvl8pPr>
              <a:defRPr sz="2000" b="1">
                <a:latin typeface="楷体_GB2312" panose="02010609030101010101" pitchFamily="49" charset="-122"/>
                <a:ea typeface="楷体_GB2312" panose="02010609030101010101" pitchFamily="49" charset="-122"/>
              </a:defRPr>
            </a:lvl8pPr>
            <a:lvl9pPr>
              <a:defRPr sz="2000" b="1">
                <a:latin typeface="楷体_GB2312" panose="02010609030101010101" pitchFamily="49" charset="-122"/>
                <a:ea typeface="楷体_GB2312" panose="02010609030101010101" pitchFamily="49" charset="-122"/>
              </a:defRPr>
            </a:lvl9pPr>
          </a:lstStyle>
          <a:p>
            <a:pPr marL="0" indent="0">
              <a:buNone/>
            </a:pPr>
            <a:r>
              <a:rPr lang="zh-CN" altLang="en-US" dirty="0">
                <a:solidFill>
                  <a:schemeClr val="tx1">
                    <a:lumMod val="85000"/>
                    <a:lumOff val="15000"/>
                  </a:schemeClr>
                </a:solidFill>
              </a:rPr>
              <a:t>　　</a:t>
            </a:r>
            <a:r>
              <a:rPr dirty="0">
                <a:solidFill>
                  <a:schemeClr val="tx1">
                    <a:lumMod val="85000"/>
                    <a:lumOff val="15000"/>
                  </a:schemeClr>
                </a:solidFill>
              </a:rPr>
              <a:t>1</a:t>
            </a:r>
            <a:r>
              <a:rPr lang="en-US" dirty="0">
                <a:solidFill>
                  <a:schemeClr val="tx1">
                    <a:lumMod val="85000"/>
                    <a:lumOff val="15000"/>
                  </a:schemeClr>
                </a:solidFill>
              </a:rPr>
              <a:t>.</a:t>
            </a:r>
            <a:r>
              <a:rPr dirty="0">
                <a:solidFill>
                  <a:schemeClr val="tx1">
                    <a:lumMod val="85000"/>
                    <a:lumOff val="15000"/>
                  </a:schemeClr>
                </a:solidFill>
              </a:rPr>
              <a:t>探究制作思维导图：将前面表格化总结的“数据、信息、知识”的关系用知识结构图的方式呈现。</a:t>
            </a:r>
          </a:p>
          <a:p>
            <a:pPr marL="0" indent="0">
              <a:buNone/>
            </a:pPr>
            <a:r>
              <a:rPr dirty="0">
                <a:solidFill>
                  <a:schemeClr val="tx1">
                    <a:lumMod val="85000"/>
                    <a:lumOff val="15000"/>
                  </a:schemeClr>
                </a:solidFill>
              </a:rPr>
              <a:t>    2</a:t>
            </a:r>
            <a:r>
              <a:rPr lang="en-US" dirty="0">
                <a:solidFill>
                  <a:schemeClr val="tx1">
                    <a:lumMod val="85000"/>
                    <a:lumOff val="15000"/>
                  </a:schemeClr>
                </a:solidFill>
              </a:rPr>
              <a:t>.</a:t>
            </a:r>
            <a:r>
              <a:rPr dirty="0">
                <a:solidFill>
                  <a:schemeClr val="tx1">
                    <a:lumMod val="85000"/>
                    <a:lumOff val="15000"/>
                  </a:schemeClr>
                </a:solidFill>
              </a:rPr>
              <a:t>学生借助微视频自学使用思维导图软件绘制的方法，并用知识结构图方式呈现学习结果。</a:t>
            </a:r>
          </a:p>
          <a:p>
            <a:pPr marL="0" indent="0">
              <a:buNone/>
            </a:pPr>
            <a:r>
              <a:rPr dirty="0">
                <a:solidFill>
                  <a:schemeClr val="tx1">
                    <a:lumMod val="85000"/>
                    <a:lumOff val="15000"/>
                  </a:schemeClr>
                </a:solidFill>
              </a:rPr>
              <a:t>    3</a:t>
            </a:r>
            <a:r>
              <a:rPr lang="en-US" dirty="0">
                <a:solidFill>
                  <a:schemeClr val="tx1">
                    <a:lumMod val="85000"/>
                    <a:lumOff val="15000"/>
                  </a:schemeClr>
                </a:solidFill>
              </a:rPr>
              <a:t>.</a:t>
            </a:r>
            <a:r>
              <a:rPr dirty="0">
                <a:solidFill>
                  <a:schemeClr val="tx1">
                    <a:lumMod val="85000"/>
                    <a:lumOff val="15000"/>
                  </a:schemeClr>
                </a:solidFill>
              </a:rPr>
              <a:t>交流展示学生作品，并引导学生对比这种知识结构图与表格方式在绘制和信息表现上的不同。</a:t>
            </a:r>
          </a:p>
        </p:txBody>
      </p:sp>
      <p:sp>
        <p:nvSpPr>
          <p:cNvPr id="18" name="等腰三角形 8"/>
          <p:cNvSpPr/>
          <p:nvPr/>
        </p:nvSpPr>
        <p:spPr>
          <a:xfrm rot="5400000">
            <a:off x="508266" y="2187777"/>
            <a:ext cx="193467" cy="166782"/>
          </a:xfrm>
          <a:prstGeom prst="triangle">
            <a:avLst/>
          </a:prstGeom>
          <a:solidFill>
            <a:srgbClr val="7BA9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B333A"/>
              </a:solidFill>
            </a:endParaRPr>
          </a:p>
        </p:txBody>
      </p:sp>
      <p:sp>
        <p:nvSpPr>
          <p:cNvPr id="13" name="任意多边形 16"/>
          <p:cNvSpPr/>
          <p:nvPr/>
        </p:nvSpPr>
        <p:spPr>
          <a:xfrm rot="10800000" flipH="1">
            <a:off x="232996" y="1622129"/>
            <a:ext cx="8678007" cy="3652487"/>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1F4E79">
                <a:alpha val="6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059155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6675" y="2562225"/>
            <a:ext cx="9334500" cy="1704975"/>
          </a:xfrm>
          <a:prstGeom prst="rect">
            <a:avLst/>
          </a:prstGeom>
          <a:solidFill>
            <a:srgbClr val="62C5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楷体_GB2312" panose="02010609030101010101" pitchFamily="49" charset="-122"/>
              <a:ea typeface="楷体_GB2312" panose="02010609030101010101" pitchFamily="49" charset="-122"/>
              <a:cs typeface="楷体_GB2312" panose="02010609030101010101" pitchFamily="49" charset="-122"/>
            </a:endParaRPr>
          </a:p>
        </p:txBody>
      </p:sp>
      <p:sp>
        <p:nvSpPr>
          <p:cNvPr id="9" name="文本框 8"/>
          <p:cNvSpPr txBox="1"/>
          <p:nvPr/>
        </p:nvSpPr>
        <p:spPr>
          <a:xfrm>
            <a:off x="1904997" y="3044278"/>
            <a:ext cx="5334004" cy="706755"/>
          </a:xfrm>
          <a:prstGeom prst="rect">
            <a:avLst/>
          </a:prstGeom>
          <a:noFill/>
        </p:spPr>
        <p:txBody>
          <a:bodyPr wrap="square" rtlCol="0">
            <a:spAutoFit/>
          </a:bodyPr>
          <a:lstStyle>
            <a:defPPr>
              <a:defRPr lang="zh-CN"/>
            </a:defPPr>
            <a:lvl1pPr>
              <a:defRPr sz="4000" b="1" kern="0">
                <a:solidFill>
                  <a:srgbClr val="8D3D4B"/>
                </a:solidFill>
                <a:effectLst>
                  <a:outerShdw blurRad="38100" dist="38100" dir="2700000" algn="tl">
                    <a:srgbClr val="C0C0C0"/>
                  </a:outerShdw>
                </a:effectLst>
                <a:latin typeface="楷体_GB2312" panose="02010609030101010101" pitchFamily="49" charset="-122"/>
                <a:ea typeface="楷体_GB2312" panose="02010609030101010101" pitchFamily="49" charset="-122"/>
                <a:cs typeface="+mj-cs"/>
              </a:defRPr>
            </a:lvl1pPr>
          </a:lstStyle>
          <a:p>
            <a:pPr lvl="0" algn="ctr">
              <a:buClrTx/>
              <a:buSzTx/>
              <a:buFontTx/>
            </a:pPr>
            <a:r>
              <a:rPr lang="zh-CN" altLang="en-US" dirty="0">
                <a:solidFill>
                  <a:schemeClr val="bg1"/>
                </a:solidFill>
                <a:effectLst/>
                <a:sym typeface="+mn-ea"/>
              </a:rPr>
              <a:t>1.1.3 理解知识</a:t>
            </a:r>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0659" y="6206704"/>
            <a:ext cx="2635423" cy="312657"/>
          </a:xfrm>
          <a:prstGeom prst="rect">
            <a:avLst/>
          </a:prstGeom>
        </p:spPr>
      </p:pic>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82872" y="6171070"/>
            <a:ext cx="2615134" cy="348292"/>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nvSpPr>
        <p:spPr>
          <a:xfrm>
            <a:off x="567055" y="2047875"/>
            <a:ext cx="8010525" cy="720090"/>
          </a:xfr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zh-CN" altLang="en-US" sz="2000" b="1" dirty="0">
                <a:solidFill>
                  <a:schemeClr val="tx1"/>
                </a:solidFill>
                <a:latin typeface="楷体_GB2312" panose="02010609030101010101" pitchFamily="49" charset="-122"/>
                <a:ea typeface="楷体_GB2312" panose="02010609030101010101" pitchFamily="49" charset="-122"/>
                <a:cs typeface="楷体_GB2312" panose="02010609030101010101" pitchFamily="49" charset="-122"/>
              </a:rPr>
              <a:t>要求：制订增强体质、促进健康的方案与措施，用思维导图呈现结果。</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19872" y="3328417"/>
            <a:ext cx="2304256" cy="23042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项目活动</a:t>
            </a:r>
          </a:p>
        </p:txBody>
      </p:sp>
    </p:spTree>
    <p:extLst>
      <p:ext uri="{BB962C8B-B14F-4D97-AF65-F5344CB8AC3E}">
        <p14:creationId xmlns:p14="http://schemas.microsoft.com/office/powerpoint/2010/main" val="18939758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项目活动</a:t>
            </a:r>
          </a:p>
        </p:txBody>
      </p:sp>
      <p:sp>
        <p:nvSpPr>
          <p:cNvPr id="3" name="文本框 2"/>
          <p:cNvSpPr txBox="1"/>
          <p:nvPr/>
        </p:nvSpPr>
        <p:spPr>
          <a:xfrm>
            <a:off x="888815" y="2304512"/>
            <a:ext cx="5686532" cy="829945"/>
          </a:xfrm>
          <a:prstGeom prst="rect">
            <a:avLst/>
          </a:prstGeom>
          <a:noFill/>
        </p:spPr>
        <p:txBody>
          <a:bodyPr wrap="square" rtlCol="0">
            <a:spAutoFit/>
          </a:bodyPr>
          <a:lstStyle>
            <a:defPPr>
              <a:defRPr lang="zh-CN"/>
            </a:defPPr>
            <a:lvl1pPr>
              <a:defRPr sz="4000" b="1" kern="0">
                <a:solidFill>
                  <a:srgbClr val="8D3D4B"/>
                </a:solidFill>
                <a:effectLst>
                  <a:outerShdw blurRad="38100" dist="38100" dir="2700000" algn="tl">
                    <a:srgbClr val="C0C0C0"/>
                  </a:outerShdw>
                </a:effectLst>
                <a:latin typeface="楷体_GB2312" panose="02010609030101010101" pitchFamily="49" charset="-122"/>
                <a:ea typeface="楷体_GB2312" panose="02010609030101010101" pitchFamily="49" charset="-122"/>
                <a:cs typeface="+mj-cs"/>
              </a:defRPr>
            </a:lvl1pPr>
          </a:lstStyle>
          <a:p>
            <a:pPr>
              <a:lnSpc>
                <a:spcPct val="150000"/>
              </a:lnSpc>
            </a:pPr>
            <a:r>
              <a:rPr lang="zh-CN" altLang="en-US" sz="3200" dirty="0">
                <a:solidFill>
                  <a:srgbClr val="466E8C"/>
                </a:solidFill>
                <a:effectLst/>
              </a:rPr>
              <a:t>课堂中的项目实施：</a:t>
            </a:r>
          </a:p>
        </p:txBody>
      </p:sp>
      <p:sp>
        <p:nvSpPr>
          <p:cNvPr id="16" name="文本框 15"/>
          <p:cNvSpPr txBox="1"/>
          <p:nvPr/>
        </p:nvSpPr>
        <p:spPr>
          <a:xfrm>
            <a:off x="577956" y="3166101"/>
            <a:ext cx="8099076" cy="1938992"/>
          </a:xfrm>
          <a:prstGeom prst="rect">
            <a:avLst/>
          </a:prstGeom>
          <a:noFill/>
        </p:spPr>
        <p:txBody>
          <a:bodyPr wrap="square">
            <a:spAutoFit/>
          </a:bodyPr>
          <a:lstStyle>
            <a:defPPr>
              <a:defRPr lang="zh-CN"/>
            </a:defPPr>
            <a:lvl1pPr marL="457200" indent="-457200" fontAlgn="base">
              <a:lnSpc>
                <a:spcPct val="120000"/>
              </a:lnSpc>
              <a:spcBef>
                <a:spcPct val="0"/>
              </a:spcBef>
              <a:spcAft>
                <a:spcPct val="0"/>
              </a:spcAft>
              <a:buFontTx/>
              <a:buAutoNum type="arabicPeriod"/>
              <a:defRPr sz="2000" b="1">
                <a:latin typeface="楷体_GB2312" panose="02010609030101010101" pitchFamily="49" charset="-122"/>
                <a:ea typeface="楷体_GB2312" panose="02010609030101010101" pitchFamily="49" charset="-122"/>
              </a:defRPr>
            </a:lvl1pPr>
            <a:lvl2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2pPr>
            <a:lvl3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3pPr>
            <a:lvl4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4pPr>
            <a:lvl5pPr eaLnBrk="0" fontAlgn="base" hangingPunct="0">
              <a:spcBef>
                <a:spcPct val="0"/>
              </a:spcBef>
              <a:spcAft>
                <a:spcPct val="0"/>
              </a:spcAft>
              <a:defRPr sz="2000" b="1">
                <a:latin typeface="楷体_GB2312" panose="02010609030101010101" pitchFamily="49" charset="-122"/>
                <a:ea typeface="楷体_GB2312" panose="02010609030101010101" pitchFamily="49" charset="-122"/>
              </a:defRPr>
            </a:lvl5pPr>
            <a:lvl6pPr>
              <a:defRPr sz="2000" b="1">
                <a:latin typeface="楷体_GB2312" panose="02010609030101010101" pitchFamily="49" charset="-122"/>
                <a:ea typeface="楷体_GB2312" panose="02010609030101010101" pitchFamily="49" charset="-122"/>
              </a:defRPr>
            </a:lvl6pPr>
            <a:lvl7pPr>
              <a:defRPr sz="2000" b="1">
                <a:latin typeface="楷体_GB2312" panose="02010609030101010101" pitchFamily="49" charset="-122"/>
                <a:ea typeface="楷体_GB2312" panose="02010609030101010101" pitchFamily="49" charset="-122"/>
              </a:defRPr>
            </a:lvl7pPr>
            <a:lvl8pPr>
              <a:defRPr sz="2000" b="1">
                <a:latin typeface="楷体_GB2312" panose="02010609030101010101" pitchFamily="49" charset="-122"/>
                <a:ea typeface="楷体_GB2312" panose="02010609030101010101" pitchFamily="49" charset="-122"/>
              </a:defRPr>
            </a:lvl8pPr>
            <a:lvl9pPr>
              <a:defRPr sz="2000" b="1">
                <a:latin typeface="楷体_GB2312" panose="02010609030101010101" pitchFamily="49" charset="-122"/>
                <a:ea typeface="楷体_GB2312" panose="02010609030101010101" pitchFamily="49" charset="-122"/>
              </a:defRPr>
            </a:lvl9pPr>
          </a:lstStyle>
          <a:p>
            <a:pPr marL="0" indent="0">
              <a:buNone/>
            </a:pPr>
            <a:r>
              <a:rPr lang="zh-CN" altLang="en-US" dirty="0">
                <a:solidFill>
                  <a:schemeClr val="tx1">
                    <a:lumMod val="85000"/>
                    <a:lumOff val="15000"/>
                  </a:schemeClr>
                </a:solidFill>
              </a:rPr>
              <a:t>　　</a:t>
            </a:r>
            <a:r>
              <a:rPr dirty="0">
                <a:solidFill>
                  <a:schemeClr val="tx1">
                    <a:lumMod val="85000"/>
                    <a:lumOff val="15000"/>
                  </a:schemeClr>
                </a:solidFill>
              </a:rPr>
              <a:t>1</a:t>
            </a:r>
            <a:r>
              <a:rPr lang="en-US" dirty="0">
                <a:solidFill>
                  <a:schemeClr val="tx1">
                    <a:lumMod val="85000"/>
                    <a:lumOff val="15000"/>
                  </a:schemeClr>
                </a:solidFill>
              </a:rPr>
              <a:t>.</a:t>
            </a:r>
            <a:r>
              <a:rPr dirty="0">
                <a:solidFill>
                  <a:schemeClr val="tx1">
                    <a:lumMod val="85000"/>
                    <a:lumOff val="15000"/>
                  </a:schemeClr>
                </a:solidFill>
              </a:rPr>
              <a:t>从“身体形态、身体机能和身体素质”等方面提炼相关信息。</a:t>
            </a:r>
          </a:p>
          <a:p>
            <a:pPr marL="0" indent="0">
              <a:buNone/>
            </a:pPr>
            <a:r>
              <a:rPr dirty="0">
                <a:solidFill>
                  <a:schemeClr val="tx1">
                    <a:lumMod val="85000"/>
                    <a:lumOff val="15000"/>
                  </a:schemeClr>
                </a:solidFill>
              </a:rPr>
              <a:t>    2</a:t>
            </a:r>
            <a:r>
              <a:rPr lang="en-US" dirty="0">
                <a:solidFill>
                  <a:schemeClr val="tx1">
                    <a:lumMod val="85000"/>
                    <a:lumOff val="15000"/>
                  </a:schemeClr>
                </a:solidFill>
              </a:rPr>
              <a:t>.</a:t>
            </a:r>
            <a:r>
              <a:rPr dirty="0">
                <a:solidFill>
                  <a:schemeClr val="tx1">
                    <a:lumMod val="85000"/>
                    <a:lumOff val="15000"/>
                  </a:schemeClr>
                </a:solidFill>
              </a:rPr>
              <a:t>从“个人健康评估、运动习惯养成、体质改善措施”等方面展开讨论。</a:t>
            </a:r>
          </a:p>
          <a:p>
            <a:pPr marL="0" indent="0">
              <a:buNone/>
            </a:pPr>
            <a:r>
              <a:rPr dirty="0">
                <a:solidFill>
                  <a:schemeClr val="tx1">
                    <a:lumMod val="85000"/>
                    <a:lumOff val="15000"/>
                  </a:schemeClr>
                </a:solidFill>
              </a:rPr>
              <a:t>    3</a:t>
            </a:r>
            <a:r>
              <a:rPr lang="en-US" dirty="0">
                <a:solidFill>
                  <a:schemeClr val="tx1">
                    <a:lumMod val="85000"/>
                    <a:lumOff val="15000"/>
                  </a:schemeClr>
                </a:solidFill>
              </a:rPr>
              <a:t>.</a:t>
            </a:r>
            <a:r>
              <a:rPr dirty="0">
                <a:solidFill>
                  <a:schemeClr val="tx1">
                    <a:lumMod val="85000"/>
                    <a:lumOff val="15000"/>
                  </a:schemeClr>
                </a:solidFill>
              </a:rPr>
              <a:t>制</a:t>
            </a:r>
            <a:r>
              <a:rPr lang="zh-CN" dirty="0">
                <a:solidFill>
                  <a:schemeClr val="tx1">
                    <a:lumMod val="85000"/>
                    <a:lumOff val="15000"/>
                  </a:schemeClr>
                </a:solidFill>
              </a:rPr>
              <a:t>订</a:t>
            </a:r>
            <a:r>
              <a:rPr dirty="0">
                <a:solidFill>
                  <a:schemeClr val="tx1">
                    <a:lumMod val="85000"/>
                    <a:lumOff val="15000"/>
                  </a:schemeClr>
                </a:solidFill>
              </a:rPr>
              <a:t>增强体质、促进健康的方案与措施，用思维导图呈现讨论结果。</a:t>
            </a:r>
          </a:p>
        </p:txBody>
      </p:sp>
      <p:sp>
        <p:nvSpPr>
          <p:cNvPr id="18" name="等腰三角形 8"/>
          <p:cNvSpPr/>
          <p:nvPr/>
        </p:nvSpPr>
        <p:spPr>
          <a:xfrm rot="5400000">
            <a:off x="508266" y="2690062"/>
            <a:ext cx="193467" cy="166782"/>
          </a:xfrm>
          <a:prstGeom prst="triangle">
            <a:avLst/>
          </a:prstGeom>
          <a:solidFill>
            <a:srgbClr val="7BA9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B333A"/>
              </a:solidFill>
            </a:endParaRPr>
          </a:p>
        </p:txBody>
      </p:sp>
      <p:sp>
        <p:nvSpPr>
          <p:cNvPr id="13" name="任意多边形 16"/>
          <p:cNvSpPr/>
          <p:nvPr/>
        </p:nvSpPr>
        <p:spPr>
          <a:xfrm rot="10800000" flipH="1">
            <a:off x="232996" y="2124414"/>
            <a:ext cx="8678007" cy="3652487"/>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1F4E79">
                <a:alpha val="6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2579187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1442720" y="2533015"/>
            <a:ext cx="6257925" cy="2055495"/>
          </a:xfrm>
          <a:prstGeom prst="roundRect">
            <a:avLst/>
          </a:prstGeom>
          <a:gradFill>
            <a:gsLst>
              <a:gs pos="0">
                <a:schemeClr val="accent5">
                  <a:lumMod val="20000"/>
                  <a:lumOff val="80000"/>
                </a:schemeClr>
              </a:gs>
              <a:gs pos="100000">
                <a:schemeClr val="accent5"/>
              </a:gs>
            </a:gsLst>
          </a:gradFill>
          <a:ln>
            <a:solidFill>
              <a:srgbClr val="466E8C"/>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latin typeface="楷体_GB2312" panose="02010609030101010101" pitchFamily="49" charset="-122"/>
              <a:ea typeface="楷体_GB2312" panose="02010609030101010101" pitchFamily="49" charset="-122"/>
              <a:cs typeface="楷体_GB2312" panose="02010609030101010101" pitchFamily="49" charset="-122"/>
            </a:endParaRPr>
          </a:p>
        </p:txBody>
      </p:sp>
      <p:sp>
        <p:nvSpPr>
          <p:cNvPr id="100" name="文本框 99"/>
          <p:cNvSpPr txBox="1"/>
          <p:nvPr/>
        </p:nvSpPr>
        <p:spPr>
          <a:xfrm>
            <a:off x="2031365" y="2985124"/>
            <a:ext cx="5080000" cy="1151277"/>
          </a:xfrm>
          <a:prstGeom prst="rect">
            <a:avLst/>
          </a:prstGeom>
          <a:noFill/>
          <a:ln w="9525">
            <a:noFill/>
          </a:ln>
        </p:spPr>
        <p:txBody>
          <a:bodyPr>
            <a:spAutoFit/>
          </a:bodyPr>
          <a:lstStyle/>
          <a:p>
            <a:pPr marL="0" indent="0">
              <a:lnSpc>
                <a:spcPct val="120000"/>
              </a:lnSpc>
            </a:pPr>
            <a:r>
              <a:rPr lang="zh-CN" sz="2000" b="1" dirty="0">
                <a:latin typeface="楷体_GB2312" panose="02010609030101010101" pitchFamily="49" charset="-122"/>
                <a:ea typeface="楷体_GB2312" panose="02010609030101010101" pitchFamily="49" charset="-122"/>
                <a:cs typeface="楷体_GB2312" panose="02010609030101010101" pitchFamily="49" charset="-122"/>
              </a:rPr>
              <a:t>理解知识；领会数据、信息与知识之间的关系；学会使用思维导图工具管理知识。在项目活动中学习、合作和创新。</a:t>
            </a:r>
            <a:endPar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endParaRPr>
          </a:p>
        </p:txBody>
      </p:sp>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dirty="0">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课堂小结</a:t>
            </a:r>
          </a:p>
        </p:txBody>
      </p:sp>
    </p:spTree>
    <p:extLst>
      <p:ext uri="{BB962C8B-B14F-4D97-AF65-F5344CB8AC3E}">
        <p14:creationId xmlns:p14="http://schemas.microsoft.com/office/powerpoint/2010/main" val="12849331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1442720" y="2533015"/>
            <a:ext cx="6257925" cy="2055495"/>
          </a:xfrm>
          <a:prstGeom prst="roundRect">
            <a:avLst/>
          </a:prstGeom>
          <a:gradFill>
            <a:gsLst>
              <a:gs pos="0">
                <a:schemeClr val="accent5">
                  <a:lumMod val="20000"/>
                  <a:lumOff val="80000"/>
                </a:schemeClr>
              </a:gs>
              <a:gs pos="100000">
                <a:schemeClr val="accent5"/>
              </a:gs>
            </a:gsLst>
          </a:gradFill>
          <a:ln>
            <a:solidFill>
              <a:srgbClr val="466E8C"/>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latin typeface="楷体_GB2312" panose="02010609030101010101" pitchFamily="49" charset="-122"/>
              <a:ea typeface="楷体_GB2312" panose="02010609030101010101" pitchFamily="49" charset="-122"/>
              <a:cs typeface="楷体_GB2312" panose="02010609030101010101" pitchFamily="49" charset="-122"/>
            </a:endParaRPr>
          </a:p>
        </p:txBody>
      </p:sp>
      <p:sp>
        <p:nvSpPr>
          <p:cNvPr id="100" name="文本框 99"/>
          <p:cNvSpPr txBox="1"/>
          <p:nvPr/>
        </p:nvSpPr>
        <p:spPr>
          <a:xfrm>
            <a:off x="2092960" y="3169790"/>
            <a:ext cx="4958715" cy="781945"/>
          </a:xfrm>
          <a:prstGeom prst="rect">
            <a:avLst/>
          </a:prstGeom>
          <a:noFill/>
          <a:ln w="9525">
            <a:noFill/>
          </a:ln>
        </p:spPr>
        <p:txBody>
          <a:bodyPr wrap="square">
            <a:spAutoFit/>
          </a:bodyPr>
          <a:lstStyle/>
          <a:p>
            <a:pPr marL="0" indent="0">
              <a:lnSpc>
                <a:spcPct val="120000"/>
              </a:lnSpc>
            </a:pPr>
            <a:r>
              <a:rPr lang="zh-CN" sz="2000" b="1">
                <a:latin typeface="楷体_GB2312" panose="02010609030101010101" pitchFamily="49" charset="-122"/>
                <a:ea typeface="楷体_GB2312" panose="02010609030101010101" pitchFamily="49" charset="-122"/>
                <a:cs typeface="楷体_GB2312" panose="02010609030101010101" pitchFamily="49" charset="-122"/>
              </a:rPr>
              <a:t>试围绕某一学科的知识要点，绘制思维导图，梳理知识结构体系。</a:t>
            </a:r>
            <a:endParaRPr lang="zh-CN" altLang="en-US" sz="2000" b="1">
              <a:latin typeface="楷体_GB2312" panose="02010609030101010101" pitchFamily="49" charset="-122"/>
              <a:ea typeface="楷体_GB2312" panose="02010609030101010101" pitchFamily="49" charset="-122"/>
              <a:cs typeface="楷体_GB2312" panose="02010609030101010101" pitchFamily="49" charset="-122"/>
            </a:endParaRPr>
          </a:p>
        </p:txBody>
      </p:sp>
      <p:sp>
        <p:nvSpPr>
          <p:cNvPr id="15" name="标题 1"/>
          <p:cNvSpPr>
            <a:spLocks noGrp="1"/>
          </p:cNvSpPr>
          <p:nvPr/>
        </p:nvSpPr>
        <p:spPr>
          <a:xfrm>
            <a:off x="0" y="119888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课后作业</a:t>
            </a:r>
          </a:p>
        </p:txBody>
      </p:sp>
    </p:spTree>
    <p:extLst>
      <p:ext uri="{BB962C8B-B14F-4D97-AF65-F5344CB8AC3E}">
        <p14:creationId xmlns:p14="http://schemas.microsoft.com/office/powerpoint/2010/main" val="15914751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675" y="2105025"/>
            <a:ext cx="9334500" cy="1704975"/>
          </a:xfrm>
          <a:prstGeom prst="rect">
            <a:avLst/>
          </a:prstGeom>
          <a:solidFill>
            <a:srgbClr val="62C5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楷体_GB2312" panose="02010609030101010101" pitchFamily="49" charset="-122"/>
              <a:ea typeface="楷体_GB2312" panose="02010609030101010101" pitchFamily="49" charset="-122"/>
              <a:cs typeface="楷体_GB2312" panose="02010609030101010101" pitchFamily="49" charset="-122"/>
            </a:endParaRPr>
          </a:p>
        </p:txBody>
      </p:sp>
      <p:sp>
        <p:nvSpPr>
          <p:cNvPr id="9" name="文本框 8"/>
          <p:cNvSpPr txBox="1"/>
          <p:nvPr/>
        </p:nvSpPr>
        <p:spPr>
          <a:xfrm>
            <a:off x="1904997" y="2330635"/>
            <a:ext cx="5334004" cy="706755"/>
          </a:xfrm>
          <a:prstGeom prst="rect">
            <a:avLst/>
          </a:prstGeom>
          <a:noFill/>
        </p:spPr>
        <p:txBody>
          <a:bodyPr wrap="square" rtlCol="0">
            <a:spAutoFit/>
          </a:bodyPr>
          <a:lstStyle>
            <a:defPPr>
              <a:defRPr lang="zh-CN"/>
            </a:defPPr>
            <a:lvl1pPr>
              <a:defRPr sz="4000" b="1" kern="0">
                <a:solidFill>
                  <a:srgbClr val="8D3D4B"/>
                </a:solidFill>
                <a:effectLst>
                  <a:outerShdw blurRad="38100" dist="38100" dir="2700000" algn="tl">
                    <a:srgbClr val="C0C0C0"/>
                  </a:outerShdw>
                </a:effectLst>
                <a:latin typeface="楷体_GB2312" panose="02010609030101010101" pitchFamily="49" charset="-122"/>
                <a:ea typeface="楷体_GB2312" panose="02010609030101010101" pitchFamily="49" charset="-122"/>
                <a:cs typeface="+mj-cs"/>
              </a:defRPr>
            </a:lvl1pPr>
          </a:lstStyle>
          <a:p>
            <a:pPr algn="dist"/>
            <a:r>
              <a:rPr lang="zh-CN" altLang="en-US" dirty="0">
                <a:solidFill>
                  <a:schemeClr val="bg1"/>
                </a:solidFill>
                <a:effectLst/>
                <a:cs typeface="楷体_GB2312" panose="02010609030101010101" pitchFamily="49" charset="-122"/>
              </a:rPr>
              <a:t>谢谢观看</a:t>
            </a:r>
          </a:p>
        </p:txBody>
      </p:sp>
      <p:sp>
        <p:nvSpPr>
          <p:cNvPr id="10" name="文本框 9"/>
          <p:cNvSpPr txBox="1"/>
          <p:nvPr/>
        </p:nvSpPr>
        <p:spPr>
          <a:xfrm>
            <a:off x="1904997" y="3103556"/>
            <a:ext cx="5334004" cy="398780"/>
          </a:xfrm>
          <a:prstGeom prst="rect">
            <a:avLst/>
          </a:prstGeom>
          <a:noFill/>
        </p:spPr>
        <p:txBody>
          <a:bodyPr wrap="square" rtlCol="0">
            <a:spAutoFit/>
          </a:bodyPr>
          <a:lstStyle>
            <a:defPPr>
              <a:defRPr lang="zh-CN"/>
            </a:defPPr>
            <a:lvl1pPr algn="dist">
              <a:defRPr sz="4000" b="1" kern="0">
                <a:solidFill>
                  <a:schemeClr val="bg1"/>
                </a:solidFill>
                <a:effectLst>
                  <a:outerShdw blurRad="38100" dist="38100" dir="2700000" algn="tl">
                    <a:srgbClr val="C0C0C0"/>
                  </a:outerShdw>
                </a:effectLst>
                <a:latin typeface="楷体_GB2312" panose="02010609030101010101" pitchFamily="49" charset="-122"/>
                <a:ea typeface="楷体_GB2312" panose="02010609030101010101" pitchFamily="49" charset="-122"/>
                <a:cs typeface="+mj-cs"/>
              </a:defRPr>
            </a:lvl1pPr>
          </a:lstStyle>
          <a:p>
            <a:r>
              <a:rPr lang="en-US" altLang="zh-CN" sz="2000" dirty="0">
                <a:effectLst/>
                <a:cs typeface="楷体_GB2312" panose="02010609030101010101" pitchFamily="49" charset="-122"/>
              </a:rPr>
              <a:t>Thanks  for  watching</a:t>
            </a:r>
          </a:p>
        </p:txBody>
      </p:sp>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0659" y="6206704"/>
            <a:ext cx="2635423" cy="312657"/>
          </a:xfrm>
          <a:prstGeom prst="rect">
            <a:avLst/>
          </a:prstGeom>
        </p:spPr>
      </p:pic>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82872" y="6171070"/>
            <a:ext cx="2615134" cy="348292"/>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4445" y="1132205"/>
            <a:ext cx="9152890" cy="564515"/>
          </a:xfrm>
        </p:spPr>
        <p:txBody>
          <a:bodyPr/>
          <a:lstStyle/>
          <a:p>
            <a:pPr algn="ctr"/>
            <a:r>
              <a:rPr lang="zh-CN" altLang="en-US" sz="3200" b="1" dirty="0">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思考活动：医生靠什么诊断病情</a:t>
            </a:r>
          </a:p>
        </p:txBody>
      </p:sp>
      <p:pic>
        <p:nvPicPr>
          <p:cNvPr id="1073742914" name="图片 1" descr="C:\Users\liuzhaobin\Desktop\无标题.jpg无标题"/>
          <p:cNvPicPr>
            <a:picLocks noGrp="1" noChangeAspect="1"/>
          </p:cNvPicPr>
          <p:nvPr>
            <p:ph idx="4294967295"/>
          </p:nvPr>
        </p:nvPicPr>
        <p:blipFill>
          <a:blip r:embed="rId2" cstate="print"/>
          <a:srcRect t="-510" b="-312"/>
          <a:stretch>
            <a:fillRect/>
          </a:stretch>
        </p:blipFill>
        <p:spPr>
          <a:xfrm>
            <a:off x="1458595" y="1729383"/>
            <a:ext cx="6226810" cy="4643755"/>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51290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nvSpPr>
        <p:spPr>
          <a:xfrm>
            <a:off x="0" y="134239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dirty="0">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相关医学知识</a:t>
            </a:r>
          </a:p>
        </p:txBody>
      </p:sp>
      <p:sp>
        <p:nvSpPr>
          <p:cNvPr id="4" name="内容占位符 3"/>
          <p:cNvSpPr/>
          <p:nvPr/>
        </p:nvSpPr>
        <p:spPr>
          <a:xfrm>
            <a:off x="495300" y="2002790"/>
            <a:ext cx="8154035" cy="3624580"/>
          </a:xfr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altLang="zh-CN" sz="2000" b="1" dirty="0">
                <a:latin typeface="楷体_GB2312" panose="02010609030101010101" pitchFamily="49" charset="-122"/>
                <a:ea typeface="楷体_GB2312" panose="02010609030101010101" pitchFamily="49" charset="-122"/>
                <a:cs typeface="楷体_GB2312" panose="02010609030101010101" pitchFamily="49" charset="-122"/>
              </a:rPr>
              <a:t>    </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血常规中的许多指标都是一些常用的敏感指标，对机体内许多病理改变都有敏感反映，其中又以白细胞计数、红细胞计数、血红蛋白和血小板最具有诊断参考价值。临床常以</a:t>
            </a:r>
            <a:r>
              <a:rPr lang="zh-CN" altLang="en-US" sz="2000" b="1" dirty="0">
                <a:solidFill>
                  <a:srgbClr val="FF0000"/>
                </a:solidFill>
                <a:latin typeface="楷体_GB2312" panose="02010609030101010101" pitchFamily="49" charset="-122"/>
                <a:ea typeface="楷体_GB2312" panose="02010609030101010101" pitchFamily="49" charset="-122"/>
                <a:cs typeface="楷体_GB2312" panose="02010609030101010101" pitchFamily="49" charset="-122"/>
              </a:rPr>
              <a:t>白细胞计数</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作为</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判断</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感染属于</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病毒性还是细菌性的主要依据。</a:t>
            </a:r>
          </a:p>
          <a:p>
            <a:pPr marL="0" indent="0">
              <a:buNone/>
            </a:pP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    但有时仅以白细胞计数判定临床意义有一定的局限性，因此应结合白细胞分类计数进行诊断。白细胞包括</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中性粒细胞、</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淋巴细胞等五类。</a:t>
            </a:r>
            <a:r>
              <a:rPr lang="zh-CN" altLang="en-US" sz="2000" b="1" dirty="0">
                <a:solidFill>
                  <a:srgbClr val="FF0000"/>
                </a:solidFill>
                <a:latin typeface="楷体_GB2312" panose="02010609030101010101" pitchFamily="49" charset="-122"/>
                <a:ea typeface="楷体_GB2312" panose="02010609030101010101" pitchFamily="49" charset="-122"/>
                <a:cs typeface="楷体_GB2312" panose="02010609030101010101" pitchFamily="49" charset="-122"/>
              </a:rPr>
              <a:t>如果白细胞数增加，分类计数中以中性粒细胞数增加为主，则患者很有可能患有细菌性感染</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。如果患者患有病毒性感染，则主要表现应为</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淋巴细胞数增高，而</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中性粒细胞数和白细胞数</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一般</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不会增高。</a:t>
            </a:r>
          </a:p>
        </p:txBody>
      </p:sp>
    </p:spTree>
    <p:extLst>
      <p:ext uri="{BB962C8B-B14F-4D97-AF65-F5344CB8AC3E}">
        <p14:creationId xmlns:p14="http://schemas.microsoft.com/office/powerpoint/2010/main" val="596098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p:nvPr/>
        </p:nvSpPr>
        <p:spPr>
          <a:xfrm>
            <a:off x="499745" y="2035810"/>
            <a:ext cx="8104703" cy="3454400"/>
          </a:xfr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    （1）信息可以帮助我们理解情况，如表单中的白细胞的值……但仅靠这些信息并不能完全解决问题。</a:t>
            </a:r>
          </a:p>
          <a:p>
            <a:pPr marL="0" indent="0">
              <a:buNone/>
            </a:pP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    （2）人们对信息进行提炼和归纳后，获得实践中解决问题的方法、经验和技能，如白细胞计数高和病毒或者细菌有关，而中性粒细胞又是细菌感染的风向标，此时信息被内化为知识。这一过程伴随着人类发展的整个过程，不断产生新知。</a:t>
            </a:r>
          </a:p>
          <a:p>
            <a:pPr marL="0" indent="0">
              <a:buNone/>
            </a:pP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   （</a:t>
            </a:r>
            <a:r>
              <a:rPr lang="en-US" altLang="zh-CN" sz="2000" b="1" dirty="0">
                <a:latin typeface="楷体_GB2312" panose="02010609030101010101" pitchFamily="49" charset="-122"/>
                <a:ea typeface="楷体_GB2312" panose="02010609030101010101" pitchFamily="49" charset="-122"/>
                <a:cs typeface="楷体_GB2312" panose="02010609030101010101" pitchFamily="49" charset="-122"/>
              </a:rPr>
              <a:t>3</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）有了知识，我们才能</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有效</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rPr>
              <a:t>解决问题，如帮小明确定病因：由细菌引起的呼吸道感染。</a:t>
            </a:r>
          </a:p>
        </p:txBody>
      </p:sp>
      <p:sp>
        <p:nvSpPr>
          <p:cNvPr id="4" name="标题 1"/>
          <p:cNvSpPr>
            <a:spLocks noGrp="1"/>
          </p:cNvSpPr>
          <p:nvPr/>
        </p:nvSpPr>
        <p:spPr>
          <a:xfrm>
            <a:off x="0" y="134239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信息与知识</a:t>
            </a:r>
          </a:p>
        </p:txBody>
      </p:sp>
    </p:spTree>
    <p:extLst>
      <p:ext uri="{BB962C8B-B14F-4D97-AF65-F5344CB8AC3E}">
        <p14:creationId xmlns:p14="http://schemas.microsoft.com/office/powerpoint/2010/main" val="1360745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649095" y="3362325"/>
            <a:ext cx="1694815" cy="800100"/>
          </a:xfrm>
          <a:prstGeom prst="roundRect">
            <a:avLst/>
          </a:prstGeom>
          <a:solidFill>
            <a:schemeClr val="accent5"/>
          </a:solidFill>
          <a:ln w="25400">
            <a:solidFill>
              <a:srgbClr val="466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楷体_GB2312" panose="02010609030101010101" pitchFamily="49" charset="-122"/>
              <a:ea typeface="楷体_GB2312" panose="02010609030101010101" pitchFamily="49" charset="-122"/>
              <a:cs typeface="楷体_GB2312" panose="02010609030101010101" pitchFamily="49" charset="-122"/>
            </a:endParaRPr>
          </a:p>
        </p:txBody>
      </p:sp>
      <p:sp>
        <p:nvSpPr>
          <p:cNvPr id="18" name="文本框 17"/>
          <p:cNvSpPr txBox="1"/>
          <p:nvPr/>
        </p:nvSpPr>
        <p:spPr>
          <a:xfrm>
            <a:off x="1842135" y="3502025"/>
            <a:ext cx="1308100" cy="521970"/>
          </a:xfrm>
          <a:prstGeom prst="rect">
            <a:avLst/>
          </a:prstGeom>
          <a:noFill/>
        </p:spPr>
        <p:txBody>
          <a:bodyPr wrap="square" rtlCol="0">
            <a:spAutoFit/>
            <a:scene3d>
              <a:camera prst="orthographicFront"/>
              <a:lightRig rig="threePt" dir="t"/>
            </a:scene3d>
          </a:bodyPr>
          <a:lstStyle/>
          <a:p>
            <a:pPr algn="ctr"/>
            <a:r>
              <a:rPr lang="zh-CN" altLang="en-US" sz="2800" b="1">
                <a:ln w="10160">
                  <a:noFill/>
                  <a:prstDash val="solid"/>
                </a:ln>
                <a:solidFill>
                  <a:schemeClr val="bg1"/>
                </a:solidFill>
                <a:effectLst>
                  <a:outerShdw blurRad="38100" dist="22860" dir="5400000" algn="tl" rotWithShape="0">
                    <a:srgbClr val="000000">
                      <a:alpha val="30000"/>
                    </a:srgbClr>
                  </a:outerShdw>
                </a:effectLst>
                <a:latin typeface="楷体_GB2312" panose="02010609030101010101" pitchFamily="49" charset="-122"/>
                <a:ea typeface="楷体_GB2312" panose="02010609030101010101" pitchFamily="49" charset="-122"/>
                <a:cs typeface="楷体_GB2312" panose="02010609030101010101" pitchFamily="49" charset="-122"/>
              </a:rPr>
              <a:t>信息</a:t>
            </a:r>
          </a:p>
        </p:txBody>
      </p:sp>
      <p:sp>
        <p:nvSpPr>
          <p:cNvPr id="19" name="圆角矩形 18"/>
          <p:cNvSpPr/>
          <p:nvPr/>
        </p:nvSpPr>
        <p:spPr>
          <a:xfrm>
            <a:off x="5969635" y="3328670"/>
            <a:ext cx="1652270" cy="835025"/>
          </a:xfrm>
          <a:prstGeom prst="roundRect">
            <a:avLst/>
          </a:prstGeom>
          <a:solidFill>
            <a:schemeClr val="accent5"/>
          </a:solidFill>
          <a:ln w="25400">
            <a:solidFill>
              <a:srgbClr val="466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楷体_GB2312" panose="02010609030101010101" pitchFamily="49" charset="-122"/>
              <a:ea typeface="楷体_GB2312" panose="02010609030101010101" pitchFamily="49" charset="-122"/>
              <a:cs typeface="楷体_GB2312" panose="02010609030101010101" pitchFamily="49" charset="-122"/>
            </a:endParaRPr>
          </a:p>
        </p:txBody>
      </p:sp>
      <p:sp>
        <p:nvSpPr>
          <p:cNvPr id="20" name="文本框 19"/>
          <p:cNvSpPr txBox="1"/>
          <p:nvPr/>
        </p:nvSpPr>
        <p:spPr>
          <a:xfrm>
            <a:off x="6149340" y="3501390"/>
            <a:ext cx="1292225" cy="521970"/>
          </a:xfrm>
          <a:prstGeom prst="rect">
            <a:avLst/>
          </a:prstGeom>
          <a:noFill/>
        </p:spPr>
        <p:txBody>
          <a:bodyPr wrap="square" rtlCol="0">
            <a:spAutoFit/>
            <a:scene3d>
              <a:camera prst="orthographicFront"/>
              <a:lightRig rig="threePt" dir="t"/>
            </a:scene3d>
          </a:bodyPr>
          <a:lstStyle/>
          <a:p>
            <a:pPr lvl="0" algn="ctr">
              <a:buClrTx/>
              <a:buSzTx/>
              <a:buFontTx/>
            </a:pPr>
            <a:r>
              <a:rPr lang="zh-CN" altLang="en-US" sz="2800" b="1" dirty="0">
                <a:ln w="10160">
                  <a:noFill/>
                  <a:prstDash val="solid"/>
                </a:ln>
                <a:solidFill>
                  <a:schemeClr val="bg1"/>
                </a:solidFill>
                <a:effectLst>
                  <a:outerShdw blurRad="38100" dist="22860" dir="5400000" algn="tl" rotWithShape="0">
                    <a:srgbClr val="000000">
                      <a:alpha val="30000"/>
                    </a:srgbClr>
                  </a:outerShdw>
                </a:effectLst>
                <a:latin typeface="楷体_GB2312" panose="02010609030101010101" pitchFamily="49" charset="-122"/>
                <a:ea typeface="楷体_GB2312" panose="02010609030101010101" pitchFamily="49" charset="-122"/>
                <a:cs typeface="楷体_GB2312" panose="02010609030101010101" pitchFamily="49" charset="-122"/>
                <a:sym typeface="+mn-ea"/>
              </a:rPr>
              <a:t>知识</a:t>
            </a:r>
          </a:p>
        </p:txBody>
      </p:sp>
      <p:cxnSp>
        <p:nvCxnSpPr>
          <p:cNvPr id="3" name="直接箭头连接符 2"/>
          <p:cNvCxnSpPr/>
          <p:nvPr/>
        </p:nvCxnSpPr>
        <p:spPr>
          <a:xfrm>
            <a:off x="3440430" y="3763010"/>
            <a:ext cx="2459355" cy="0"/>
          </a:xfrm>
          <a:prstGeom prst="straightConnector1">
            <a:avLst/>
          </a:prstGeom>
          <a:ln w="25400">
            <a:solidFill>
              <a:srgbClr val="466E8C"/>
            </a:solidFill>
            <a:tailEnd type="arrow"/>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545758" y="2963545"/>
            <a:ext cx="2249335" cy="400110"/>
          </a:xfrm>
          <a:prstGeom prst="rect">
            <a:avLst/>
          </a:prstGeom>
          <a:noFill/>
        </p:spPr>
        <p:txBody>
          <a:bodyPr wrap="none" rtlCol="0" anchor="t">
            <a:spAutoFit/>
          </a:bodyPr>
          <a:lstStyle/>
          <a:p>
            <a:pPr algn="ctr"/>
            <a:r>
              <a:rPr lang="zh-CN" altLang="en-US" sz="2000" b="1">
                <a:latin typeface="楷体_GB2312" panose="02010609030101010101" pitchFamily="49" charset="-122"/>
                <a:ea typeface="楷体_GB2312" panose="02010609030101010101" pitchFamily="49" charset="-122"/>
                <a:cs typeface="楷体_GB2312" panose="02010609030101010101" pitchFamily="49" charset="-122"/>
                <a:sym typeface="+mn-ea"/>
              </a:rPr>
              <a:t>分析、提炼、归纳</a:t>
            </a:r>
          </a:p>
        </p:txBody>
      </p:sp>
      <p:sp>
        <p:nvSpPr>
          <p:cNvPr id="4" name="标题 1"/>
          <p:cNvSpPr>
            <a:spLocks noGrp="1"/>
          </p:cNvSpPr>
          <p:nvPr/>
        </p:nvSpPr>
        <p:spPr>
          <a:xfrm>
            <a:off x="0" y="134239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信息与知识关系</a:t>
            </a:r>
          </a:p>
        </p:txBody>
      </p:sp>
    </p:spTree>
    <p:extLst>
      <p:ext uri="{BB962C8B-B14F-4D97-AF65-F5344CB8AC3E}">
        <p14:creationId xmlns:p14="http://schemas.microsoft.com/office/powerpoint/2010/main" val="1341447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nvPicPr>
        <p:blipFill rotWithShape="1">
          <a:blip r:embed="rId2" cstate="print">
            <a:extLst>
              <a:ext uri="{28A0092B-C50C-407E-A947-70E740481C1C}">
                <a14:useLocalDpi xmlns:a14="http://schemas.microsoft.com/office/drawing/2010/main" val="0"/>
              </a:ext>
            </a:extLst>
          </a:blip>
          <a:srcRect l="34343" t="14149" r="29124" b="6451"/>
          <a:stretch>
            <a:fillRect/>
          </a:stretch>
        </p:blipFill>
        <p:spPr>
          <a:xfrm flipH="1">
            <a:off x="838200" y="3382811"/>
            <a:ext cx="1872208" cy="2992190"/>
          </a:xfrm>
          <a:prstGeom prst="rect">
            <a:avLst/>
          </a:prstGeom>
          <a:noFill/>
          <a:ln w="9525">
            <a:noFill/>
            <a:miter lim="800000"/>
            <a:headEnd/>
            <a:tailEnd/>
          </a:ln>
        </p:spPr>
      </p:pic>
      <p:sp>
        <p:nvSpPr>
          <p:cNvPr id="5" name="云形标注 4"/>
          <p:cNvSpPr/>
          <p:nvPr/>
        </p:nvSpPr>
        <p:spPr>
          <a:xfrm>
            <a:off x="3224530" y="4085590"/>
            <a:ext cx="5588635" cy="2064385"/>
          </a:xfrm>
          <a:prstGeom prst="cloudCallout">
            <a:avLst>
              <a:gd name="adj1" fmla="val -61808"/>
              <a:gd name="adj2" fmla="val 32742"/>
            </a:avLst>
          </a:prstGeom>
          <a:gradFill>
            <a:gsLst>
              <a:gs pos="0">
                <a:schemeClr val="accent5">
                  <a:lumMod val="40000"/>
                  <a:lumOff val="60000"/>
                </a:schemeClr>
              </a:gs>
              <a:gs pos="100000">
                <a:schemeClr val="accent5"/>
              </a:gs>
            </a:gsLst>
          </a:gradFill>
          <a:ln>
            <a:solidFill>
              <a:srgbClr val="466E8C"/>
            </a:solidFill>
          </a:ln>
        </p:spPr>
        <p:style>
          <a:lnRef idx="1">
            <a:schemeClr val="accent1"/>
          </a:lnRef>
          <a:fillRef idx="2">
            <a:schemeClr val="accent1"/>
          </a:fillRef>
          <a:effectRef idx="1">
            <a:schemeClr val="accent1"/>
          </a:effectRef>
          <a:fontRef idx="minor">
            <a:schemeClr val="dk1"/>
          </a:fontRef>
        </p:style>
        <p:txBody>
          <a:bodyPr rtlCol="0" anchor="ctr"/>
          <a:lstStyle/>
          <a:p>
            <a:pPr algn="l"/>
            <a:endParaRPr lang="zh-CN" altLang="en-US" sz="2000">
              <a:latin typeface="楷体_GB2312" panose="02010609030101010101" pitchFamily="49" charset="-122"/>
              <a:ea typeface="楷体_GB2312" panose="02010609030101010101" pitchFamily="49" charset="-122"/>
              <a:cs typeface="楷体_GB2312" panose="02010609030101010101" pitchFamily="49" charset="-122"/>
              <a:sym typeface="+mn-ea"/>
            </a:endParaRPr>
          </a:p>
        </p:txBody>
      </p:sp>
      <p:sp>
        <p:nvSpPr>
          <p:cNvPr id="3" name="文本框 2"/>
          <p:cNvSpPr txBox="1"/>
          <p:nvPr/>
        </p:nvSpPr>
        <p:spPr>
          <a:xfrm>
            <a:off x="3847465" y="4726940"/>
            <a:ext cx="4578350" cy="829945"/>
          </a:xfrm>
          <a:prstGeom prst="rect">
            <a:avLst/>
          </a:prstGeom>
          <a:noFill/>
        </p:spPr>
        <p:txBody>
          <a:bodyPr wrap="square" rtlCol="0" anchor="t">
            <a:spAutoFit/>
          </a:bodyPr>
          <a:lstStyle/>
          <a:p>
            <a:pPr>
              <a:lnSpc>
                <a:spcPct val="120000"/>
              </a:lnSpc>
              <a:spcBef>
                <a:spcPts val="0"/>
              </a:spcBef>
              <a:spcAft>
                <a:spcPts val="0"/>
              </a:spcAft>
            </a:pPr>
            <a:r>
              <a:rPr lang="en-US" altLang="zh-CN" sz="2000" b="1">
                <a:latin typeface="楷体_GB2312" panose="02010609030101010101" pitchFamily="49" charset="-122"/>
                <a:ea typeface="楷体_GB2312" panose="02010609030101010101" pitchFamily="49" charset="-122"/>
                <a:cs typeface="楷体_GB2312" panose="02010609030101010101" pitchFamily="49" charset="-122"/>
                <a:sym typeface="+mn-ea"/>
              </a:rPr>
              <a:t>    </a:t>
            </a:r>
            <a:r>
              <a:rPr lang="zh-CN" altLang="en-US" sz="2000" b="1">
                <a:latin typeface="楷体_GB2312" panose="02010609030101010101" pitchFamily="49" charset="-122"/>
                <a:ea typeface="楷体_GB2312" panose="02010609030101010101" pitchFamily="49" charset="-122"/>
                <a:cs typeface="楷体_GB2312" panose="02010609030101010101" pitchFamily="49" charset="-122"/>
                <a:sym typeface="+mn-ea"/>
              </a:rPr>
              <a:t>为什么有的医生会研究出令人瞩目的科研成果，为人类作出贡献？</a:t>
            </a:r>
          </a:p>
        </p:txBody>
      </p:sp>
      <p:sp>
        <p:nvSpPr>
          <p:cNvPr id="6" name="爆炸形 1 5"/>
          <p:cNvSpPr/>
          <p:nvPr/>
        </p:nvSpPr>
        <p:spPr>
          <a:xfrm>
            <a:off x="729615" y="1442720"/>
            <a:ext cx="2088515" cy="1296035"/>
          </a:xfrm>
          <a:prstGeom prst="irregularSeal1">
            <a:avLst/>
          </a:prstGeom>
          <a:solidFill>
            <a:schemeClr val="accent5"/>
          </a:solidFill>
          <a:ln w="25400">
            <a:solidFill>
              <a:srgbClr val="466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nvSpPr>
        <p:spPr>
          <a:xfrm>
            <a:off x="1116965" y="1808480"/>
            <a:ext cx="1314450" cy="60261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a:solidFill>
                  <a:schemeClr val="bg1"/>
                </a:solidFill>
                <a:latin typeface="楷体_GB2312" panose="02010609030101010101" pitchFamily="49" charset="-122"/>
                <a:ea typeface="楷体_GB2312" panose="02010609030101010101" pitchFamily="49" charset="-122"/>
                <a:cs typeface="楷体_GB2312" panose="02010609030101010101" pitchFamily="49" charset="-122"/>
              </a:rPr>
              <a:t>思考</a:t>
            </a:r>
          </a:p>
        </p:txBody>
      </p:sp>
      <p:sp>
        <p:nvSpPr>
          <p:cNvPr id="7" name="文本框 6"/>
          <p:cNvSpPr txBox="1"/>
          <p:nvPr/>
        </p:nvSpPr>
        <p:spPr>
          <a:xfrm>
            <a:off x="3919220" y="1520825"/>
            <a:ext cx="4876800" cy="2306955"/>
          </a:xfrm>
          <a:prstGeom prst="rect">
            <a:avLst/>
          </a:prstGeom>
          <a:noFill/>
        </p:spPr>
        <p:txBody>
          <a:bodyPr wrap="square" rtlCol="0" anchor="t">
            <a:spAutoFit/>
          </a:bodyPr>
          <a:lstStyle/>
          <a:p>
            <a:pPr>
              <a:lnSpc>
                <a:spcPct val="120000"/>
              </a:lnSpc>
              <a:spcBef>
                <a:spcPts val="0"/>
              </a:spcBef>
              <a:spcAft>
                <a:spcPts val="0"/>
              </a:spcAft>
            </a:pPr>
            <a:r>
              <a:rPr lang="zh-CN" altLang="en-US" b="1" dirty="0" smtClean="0">
                <a:latin typeface="楷体_GB2312" panose="02010609030101010101" pitchFamily="49" charset="-122"/>
                <a:ea typeface="楷体_GB2312" panose="02010609030101010101" pitchFamily="49" charset="-122"/>
                <a:cs typeface="楷体_GB2312" panose="02010609030101010101" pitchFamily="49" charset="-122"/>
                <a:sym typeface="+mn-ea"/>
              </a:rPr>
              <a:t>　　</a:t>
            </a:r>
            <a:r>
              <a:rPr lang="zh-CN" altLang="en-US" sz="2000" b="1" dirty="0" smtClean="0">
                <a:latin typeface="楷体_GB2312" panose="02010609030101010101" pitchFamily="49" charset="-122"/>
                <a:ea typeface="楷体_GB2312" panose="02010609030101010101" pitchFamily="49" charset="-122"/>
                <a:cs typeface="楷体_GB2312" panose="02010609030101010101" pitchFamily="49" charset="-122"/>
                <a:sym typeface="+mn-ea"/>
              </a:rPr>
              <a:t>屠</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呦呦经过多年医学研究发现了青蒿</a:t>
            </a:r>
            <a:r>
              <a:rPr lang="zh-CN" altLang="en-US" sz="2000" b="1" dirty="0" smtClean="0">
                <a:latin typeface="楷体_GB2312" panose="02010609030101010101" pitchFamily="49" charset="-122"/>
                <a:ea typeface="楷体_GB2312" panose="02010609030101010101" pitchFamily="49" charset="-122"/>
                <a:cs typeface="楷体_GB2312" panose="02010609030101010101" pitchFamily="49" charset="-122"/>
                <a:sym typeface="+mn-ea"/>
              </a:rPr>
              <a:t>素，荣获</a:t>
            </a:r>
            <a:r>
              <a:rPr lang="en-US" altLang="zh-CN"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2015</a:t>
            </a:r>
            <a:r>
              <a:rPr lang="zh-CN" altLang="en-US" sz="2000" b="1" dirty="0">
                <a:latin typeface="楷体_GB2312" panose="02010609030101010101" pitchFamily="49" charset="-122"/>
                <a:ea typeface="楷体_GB2312" panose="02010609030101010101" pitchFamily="49" charset="-122"/>
                <a:cs typeface="楷体_GB2312" panose="02010609030101010101" pitchFamily="49" charset="-122"/>
                <a:sym typeface="+mn-ea"/>
              </a:rPr>
              <a:t>年诺贝尔生理学或医学奖。这是中国科学家首次因为在中国本土进行的科学研究而获得诺贝尔奖，是中国科学界迄今为止获得的最高奖项，也是中医药成果获得的最高奖项。</a:t>
            </a:r>
            <a:endParaRPr lang="zh-CN" altLang="en-US" sz="2000" dirty="0"/>
          </a:p>
        </p:txBody>
      </p:sp>
    </p:spTree>
    <p:extLst>
      <p:ext uri="{BB962C8B-B14F-4D97-AF65-F5344CB8AC3E}">
        <p14:creationId xmlns:p14="http://schemas.microsoft.com/office/powerpoint/2010/main" val="655588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911985" y="1964055"/>
            <a:ext cx="5320665" cy="4104640"/>
            <a:chOff x="2827" y="2451"/>
            <a:chExt cx="8379" cy="6464"/>
          </a:xfrm>
        </p:grpSpPr>
        <p:sp>
          <p:nvSpPr>
            <p:cNvPr id="5" name="等腰三角形 4"/>
            <p:cNvSpPr/>
            <p:nvPr/>
          </p:nvSpPr>
          <p:spPr>
            <a:xfrm>
              <a:off x="3701" y="2451"/>
              <a:ext cx="7505" cy="6464"/>
            </a:xfrm>
            <a:prstGeom prst="triangle">
              <a:avLst/>
            </a:prstGeom>
            <a:solidFill>
              <a:schemeClr val="accent5">
                <a:lumMod val="40000"/>
                <a:lumOff val="60000"/>
              </a:schemeClr>
            </a:solidFill>
            <a:ln w="25400">
              <a:solidFill>
                <a:srgbClr val="466E8C"/>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zh-CN" altLang="en-US">
                <a:latin typeface="楷体_GB2312" panose="02010609030101010101" pitchFamily="49" charset="-122"/>
                <a:ea typeface="楷体_GB2312" panose="02010609030101010101" pitchFamily="49" charset="-122"/>
                <a:cs typeface="楷体_GB2312" panose="02010609030101010101" pitchFamily="49" charset="-122"/>
              </a:endParaRPr>
            </a:p>
          </p:txBody>
        </p:sp>
        <p:cxnSp>
          <p:nvCxnSpPr>
            <p:cNvPr id="6" name="直接连接符 5"/>
            <p:cNvCxnSpPr/>
            <p:nvPr/>
          </p:nvCxnSpPr>
          <p:spPr>
            <a:xfrm>
              <a:off x="4566" y="7449"/>
              <a:ext cx="5769" cy="0"/>
            </a:xfrm>
            <a:prstGeom prst="line">
              <a:avLst/>
            </a:prstGeom>
            <a:ln w="25400">
              <a:solidFill>
                <a:srgbClr val="466E8C"/>
              </a:solidFill>
            </a:ln>
          </p:spPr>
          <p:style>
            <a:lnRef idx="1">
              <a:schemeClr val="dk1"/>
            </a:lnRef>
            <a:fillRef idx="0">
              <a:schemeClr val="dk1"/>
            </a:fillRef>
            <a:effectRef idx="0">
              <a:schemeClr val="dk1"/>
            </a:effectRef>
            <a:fontRef idx="minor">
              <a:schemeClr val="tx1"/>
            </a:fontRef>
          </p:style>
        </p:cxnSp>
        <p:cxnSp>
          <p:nvCxnSpPr>
            <p:cNvPr id="7" name="直接连接符 6"/>
            <p:cNvCxnSpPr/>
            <p:nvPr/>
          </p:nvCxnSpPr>
          <p:spPr>
            <a:xfrm>
              <a:off x="5385" y="5984"/>
              <a:ext cx="4110" cy="0"/>
            </a:xfrm>
            <a:prstGeom prst="line">
              <a:avLst/>
            </a:prstGeom>
            <a:ln w="25400">
              <a:solidFill>
                <a:srgbClr val="466E8C"/>
              </a:solidFill>
            </a:ln>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a:off x="6240" y="4519"/>
              <a:ext cx="2415" cy="0"/>
            </a:xfrm>
            <a:prstGeom prst="line">
              <a:avLst/>
            </a:prstGeom>
            <a:ln w="25400">
              <a:solidFill>
                <a:srgbClr val="466E8C"/>
              </a:solidFill>
            </a:ln>
          </p:spPr>
          <p:style>
            <a:lnRef idx="1">
              <a:schemeClr val="dk1"/>
            </a:lnRef>
            <a:fillRef idx="0">
              <a:schemeClr val="dk1"/>
            </a:fillRef>
            <a:effectRef idx="0">
              <a:schemeClr val="dk1"/>
            </a:effectRef>
            <a:fontRef idx="minor">
              <a:schemeClr val="tx1"/>
            </a:fontRef>
          </p:style>
        </p:cxnSp>
        <p:sp>
          <p:nvSpPr>
            <p:cNvPr id="10" name="矩形 9"/>
            <p:cNvSpPr/>
            <p:nvPr/>
          </p:nvSpPr>
          <p:spPr>
            <a:xfrm>
              <a:off x="6214" y="8124"/>
              <a:ext cx="2481" cy="791"/>
            </a:xfrm>
            <a:prstGeom prst="rect">
              <a:avLst/>
            </a:prstGeom>
          </p:spPr>
          <p:txBody>
            <a:bodyPr wrap="square" rtlCol="0">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lvl="0" algn="ctr">
                <a:buClrTx/>
                <a:buSzTx/>
                <a:buFontTx/>
              </a:pPr>
              <a:r>
                <a:rPr lang="zh-CN" altLang="en-US" sz="3200">
                  <a:latin typeface="楷体_GB2312" panose="02010609030101010101" pitchFamily="49" charset="-122"/>
                  <a:ea typeface="楷体_GB2312" panose="02010609030101010101" pitchFamily="49" charset="-122"/>
                  <a:cs typeface="楷体_GB2312" panose="02010609030101010101" pitchFamily="49" charset="-122"/>
                  <a:sym typeface="+mn-ea"/>
                </a:rPr>
                <a:t>数据</a:t>
              </a:r>
            </a:p>
          </p:txBody>
        </p:sp>
        <p:sp>
          <p:nvSpPr>
            <p:cNvPr id="11" name="矩形 10"/>
            <p:cNvSpPr/>
            <p:nvPr/>
          </p:nvSpPr>
          <p:spPr>
            <a:xfrm>
              <a:off x="6207" y="6657"/>
              <a:ext cx="2481" cy="792"/>
            </a:xfrm>
            <a:prstGeom prst="rect">
              <a:avLst/>
            </a:prstGeom>
          </p:spPr>
          <p:txBody>
            <a:bodyPr wrap="square" rtlCol="0">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lvl="0" algn="ctr">
                <a:buClrTx/>
                <a:buSzTx/>
                <a:buFontTx/>
              </a:pPr>
              <a:r>
                <a:rPr lang="zh-CN" altLang="en-US" sz="3200">
                  <a:latin typeface="楷体_GB2312" panose="02010609030101010101" pitchFamily="49" charset="-122"/>
                  <a:ea typeface="楷体_GB2312" panose="02010609030101010101" pitchFamily="49" charset="-122"/>
                  <a:cs typeface="楷体_GB2312" panose="02010609030101010101" pitchFamily="49" charset="-122"/>
                  <a:sym typeface="+mn-ea"/>
                </a:rPr>
                <a:t>信息</a:t>
              </a:r>
            </a:p>
          </p:txBody>
        </p:sp>
        <p:sp>
          <p:nvSpPr>
            <p:cNvPr id="13" name="矩形 12"/>
            <p:cNvSpPr/>
            <p:nvPr/>
          </p:nvSpPr>
          <p:spPr>
            <a:xfrm>
              <a:off x="6549" y="5191"/>
              <a:ext cx="1782" cy="793"/>
            </a:xfrm>
            <a:prstGeom prst="rect">
              <a:avLst/>
            </a:prstGeom>
          </p:spPr>
          <p:txBody>
            <a:bodyPr wrap="square" rtlCol="0">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lvl="0" algn="ctr">
                <a:buClrTx/>
                <a:buSzTx/>
                <a:buFontTx/>
              </a:pPr>
              <a:r>
                <a:rPr lang="zh-CN" altLang="en-US" sz="3200">
                  <a:latin typeface="楷体_GB2312" panose="02010609030101010101" pitchFamily="49" charset="-122"/>
                  <a:ea typeface="楷体_GB2312" panose="02010609030101010101" pitchFamily="49" charset="-122"/>
                  <a:cs typeface="楷体_GB2312" panose="02010609030101010101" pitchFamily="49" charset="-122"/>
                  <a:sym typeface="+mn-ea"/>
                </a:rPr>
                <a:t>知识</a:t>
              </a:r>
            </a:p>
          </p:txBody>
        </p:sp>
        <p:sp>
          <p:nvSpPr>
            <p:cNvPr id="14" name="矩形 13"/>
            <p:cNvSpPr/>
            <p:nvPr/>
          </p:nvSpPr>
          <p:spPr>
            <a:xfrm>
              <a:off x="6285" y="3725"/>
              <a:ext cx="2338" cy="794"/>
            </a:xfrm>
            <a:prstGeom prst="rect">
              <a:avLst/>
            </a:prstGeom>
          </p:spPr>
          <p:txBody>
            <a:bodyPr wrap="square" rtlCol="0">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lvl="0" algn="ctr">
                <a:buClrTx/>
                <a:buSzTx/>
                <a:buFontTx/>
              </a:pPr>
              <a:r>
                <a:rPr lang="zh-CN" altLang="en-US" sz="3200">
                  <a:solidFill>
                    <a:schemeClr val="tx1"/>
                  </a:solidFill>
                  <a:latin typeface="楷体_GB2312" panose="02010609030101010101" pitchFamily="49" charset="-122"/>
                  <a:ea typeface="楷体_GB2312" panose="02010609030101010101" pitchFamily="49" charset="-122"/>
                  <a:cs typeface="楷体_GB2312" panose="02010609030101010101" pitchFamily="49" charset="-122"/>
                  <a:sym typeface="+mn-ea"/>
                </a:rPr>
                <a:t>智慧</a:t>
              </a:r>
            </a:p>
          </p:txBody>
        </p:sp>
        <p:cxnSp>
          <p:nvCxnSpPr>
            <p:cNvPr id="16" name="直接箭头连接符 15"/>
            <p:cNvCxnSpPr/>
            <p:nvPr/>
          </p:nvCxnSpPr>
          <p:spPr>
            <a:xfrm flipV="1">
              <a:off x="2827" y="3511"/>
              <a:ext cx="2942" cy="5107"/>
            </a:xfrm>
            <a:prstGeom prst="straightConnector1">
              <a:avLst/>
            </a:prstGeom>
            <a:ln w="25400">
              <a:solidFill>
                <a:srgbClr val="466E8C"/>
              </a:solidFill>
              <a:tailEnd type="arrow"/>
            </a:ln>
          </p:spPr>
          <p:style>
            <a:lnRef idx="1">
              <a:schemeClr val="accent1"/>
            </a:lnRef>
            <a:fillRef idx="0">
              <a:schemeClr val="accent1"/>
            </a:fillRef>
            <a:effectRef idx="0">
              <a:schemeClr val="accent1"/>
            </a:effectRef>
            <a:fontRef idx="minor">
              <a:schemeClr val="tx1"/>
            </a:fontRef>
          </p:style>
        </p:cxnSp>
      </p:grpSp>
      <p:sp>
        <p:nvSpPr>
          <p:cNvPr id="15" name="标题 1"/>
          <p:cNvSpPr>
            <a:spLocks noGrp="1"/>
          </p:cNvSpPr>
          <p:nvPr/>
        </p:nvSpPr>
        <p:spPr>
          <a:xfrm>
            <a:off x="0" y="134239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数据、信息、知识</a:t>
            </a:r>
          </a:p>
        </p:txBody>
      </p:sp>
    </p:spTree>
    <p:extLst>
      <p:ext uri="{BB962C8B-B14F-4D97-AF65-F5344CB8AC3E}">
        <p14:creationId xmlns:p14="http://schemas.microsoft.com/office/powerpoint/2010/main" val="3407377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标题 1"/>
          <p:cNvSpPr>
            <a:spLocks noGrp="1"/>
          </p:cNvSpPr>
          <p:nvPr/>
        </p:nvSpPr>
        <p:spPr>
          <a:xfrm>
            <a:off x="0" y="1342390"/>
            <a:ext cx="9144000" cy="621665"/>
          </a:xfr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zh-CN" altLang="en-US" sz="3200" b="1" dirty="0">
                <a:solidFill>
                  <a:srgbClr val="466E8C"/>
                </a:solidFill>
                <a:latin typeface="楷体_GB2312" panose="02010609030101010101" pitchFamily="49" charset="-122"/>
                <a:ea typeface="楷体_GB2312" panose="02010609030101010101" pitchFamily="49" charset="-122"/>
                <a:cs typeface="楷体_GB2312" panose="02010609030101010101" pitchFamily="49" charset="-122"/>
              </a:rPr>
              <a:t>领会数据、信息与知识的关系</a:t>
            </a:r>
          </a:p>
        </p:txBody>
      </p:sp>
      <p:graphicFrame>
        <p:nvGraphicFramePr>
          <p:cNvPr id="7" name="表格 6"/>
          <p:cNvGraphicFramePr/>
          <p:nvPr/>
        </p:nvGraphicFramePr>
        <p:xfrm>
          <a:off x="566420" y="2606675"/>
          <a:ext cx="7882890" cy="2557780"/>
        </p:xfrm>
        <a:graphic>
          <a:graphicData uri="http://schemas.openxmlformats.org/drawingml/2006/table">
            <a:tbl>
              <a:tblPr firstRow="1" bandRow="1">
                <a:effectLst/>
                <a:tableStyleId>{5940675A-B579-460E-94D1-54222C63F5DA}</a:tableStyleId>
              </a:tblPr>
              <a:tblGrid>
                <a:gridCol w="1970405">
                  <a:extLst>
                    <a:ext uri="{9D8B030D-6E8A-4147-A177-3AD203B41FA5}">
                      <a16:colId xmlns:a16="http://schemas.microsoft.com/office/drawing/2014/main" xmlns="" val="20000"/>
                    </a:ext>
                  </a:extLst>
                </a:gridCol>
                <a:gridCol w="1971040">
                  <a:extLst>
                    <a:ext uri="{9D8B030D-6E8A-4147-A177-3AD203B41FA5}">
                      <a16:colId xmlns:a16="http://schemas.microsoft.com/office/drawing/2014/main" xmlns="" val="20001"/>
                    </a:ext>
                  </a:extLst>
                </a:gridCol>
                <a:gridCol w="1970405">
                  <a:extLst>
                    <a:ext uri="{9D8B030D-6E8A-4147-A177-3AD203B41FA5}">
                      <a16:colId xmlns:a16="http://schemas.microsoft.com/office/drawing/2014/main" xmlns="" val="20002"/>
                    </a:ext>
                  </a:extLst>
                </a:gridCol>
                <a:gridCol w="1971040">
                  <a:extLst>
                    <a:ext uri="{9D8B030D-6E8A-4147-A177-3AD203B41FA5}">
                      <a16:colId xmlns:a16="http://schemas.microsoft.com/office/drawing/2014/main" xmlns="" val="20003"/>
                    </a:ext>
                  </a:extLst>
                </a:gridCol>
              </a:tblGrid>
              <a:tr h="639445">
                <a:tc>
                  <a:txBody>
                    <a:bodyPr/>
                    <a:lstStyle/>
                    <a:p>
                      <a:pPr algn="ctr">
                        <a:buNone/>
                      </a:pPr>
                      <a:r>
                        <a:rPr lang="zh-CN" altLang="en-US" b="1" dirty="0">
                          <a:solidFill>
                            <a:sysClr val="window" lastClr="FFFFFF"/>
                          </a:solidFill>
                          <a:latin typeface="楷体_GB2312" panose="02010609030101010101" pitchFamily="49" charset="-122"/>
                          <a:ea typeface="楷体_GB2312" panose="02010609030101010101" pitchFamily="49" charset="-122"/>
                        </a:rPr>
                        <a:t>概念</a:t>
                      </a:r>
                    </a:p>
                  </a:txBody>
                  <a:tcPr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5B9BD5"/>
                    </a:solidFill>
                  </a:tcPr>
                </a:tc>
                <a:tc>
                  <a:txBody>
                    <a:bodyPr/>
                    <a:lstStyle/>
                    <a:p>
                      <a:pPr algn="ctr">
                        <a:buNone/>
                      </a:pPr>
                      <a:r>
                        <a:rPr lang="zh-CN" altLang="en-US" b="1" dirty="0">
                          <a:solidFill>
                            <a:sysClr val="window" lastClr="FFFFFF"/>
                          </a:solidFill>
                          <a:latin typeface="楷体_GB2312" panose="02010609030101010101" pitchFamily="49" charset="-122"/>
                          <a:ea typeface="楷体_GB2312" panose="02010609030101010101" pitchFamily="49" charset="-122"/>
                          <a:cs typeface="楷体_GB2312" panose="02010609030101010101" pitchFamily="49" charset="-122"/>
                        </a:rPr>
                        <a:t>说明</a:t>
                      </a:r>
                    </a:p>
                  </a:txBody>
                  <a:tcPr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5B9BD5"/>
                    </a:solidFill>
                  </a:tcPr>
                </a:tc>
                <a:tc>
                  <a:txBody>
                    <a:bodyPr/>
                    <a:lstStyle/>
                    <a:p>
                      <a:pPr algn="ctr">
                        <a:buNone/>
                      </a:pPr>
                      <a:r>
                        <a:rPr lang="zh-CN" altLang="en-US" b="1">
                          <a:solidFill>
                            <a:sysClr val="window" lastClr="FFFFFF"/>
                          </a:solidFill>
                          <a:latin typeface="楷体_GB2312" panose="02010609030101010101" pitchFamily="49" charset="-122"/>
                          <a:ea typeface="楷体_GB2312" panose="02010609030101010101" pitchFamily="49" charset="-122"/>
                        </a:rPr>
                        <a:t>案例</a:t>
                      </a:r>
                      <a:r>
                        <a:rPr lang="en-US" altLang="zh-CN" b="1">
                          <a:solidFill>
                            <a:sysClr val="window" lastClr="FFFFFF"/>
                          </a:solidFill>
                          <a:latin typeface="楷体_GB2312" panose="02010609030101010101" pitchFamily="49" charset="-122"/>
                          <a:ea typeface="楷体_GB2312" panose="02010609030101010101" pitchFamily="49" charset="-122"/>
                        </a:rPr>
                        <a:t>1</a:t>
                      </a:r>
                    </a:p>
                  </a:txBody>
                  <a:tcPr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5B9BD5"/>
                    </a:solidFill>
                  </a:tcPr>
                </a:tc>
                <a:tc>
                  <a:txBody>
                    <a:bodyPr/>
                    <a:lstStyle/>
                    <a:p>
                      <a:pPr algn="ctr">
                        <a:buNone/>
                      </a:pPr>
                      <a:r>
                        <a:rPr lang="zh-CN" altLang="en-US" b="1">
                          <a:solidFill>
                            <a:sysClr val="window" lastClr="FFFFFF"/>
                          </a:solidFill>
                          <a:latin typeface="楷体_GB2312" panose="02010609030101010101" pitchFamily="49" charset="-122"/>
                          <a:ea typeface="楷体_GB2312" panose="02010609030101010101" pitchFamily="49" charset="-122"/>
                          <a:cs typeface="楷体_GB2312" panose="02010609030101010101" pitchFamily="49" charset="-122"/>
                        </a:rPr>
                        <a:t>案例</a:t>
                      </a:r>
                      <a:r>
                        <a:rPr lang="en-US" altLang="zh-CN" b="1">
                          <a:solidFill>
                            <a:sysClr val="window" lastClr="FFFFFF"/>
                          </a:solidFill>
                          <a:latin typeface="楷体_GB2312" panose="02010609030101010101" pitchFamily="49" charset="-122"/>
                          <a:ea typeface="楷体_GB2312" panose="02010609030101010101" pitchFamily="49" charset="-122"/>
                          <a:cs typeface="楷体_GB2312" panose="02010609030101010101" pitchFamily="49" charset="-122"/>
                        </a:rPr>
                        <a:t>2</a:t>
                      </a:r>
                    </a:p>
                  </a:txBody>
                  <a:tcPr anchor="ct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solidFill>
                      <a:srgbClr val="5B9BD5"/>
                    </a:solidFill>
                  </a:tcPr>
                </a:tc>
                <a:extLst>
                  <a:ext uri="{0D108BD9-81ED-4DB2-BD59-A6C34878D82A}">
                    <a16:rowId xmlns:a16="http://schemas.microsoft.com/office/drawing/2014/main" xmlns="" val="10000"/>
                  </a:ext>
                </a:extLst>
              </a:tr>
              <a:tr h="639445">
                <a:tc>
                  <a:txBody>
                    <a:bodyPr/>
                    <a:lstStyle/>
                    <a:p>
                      <a:pPr algn="ctr">
                        <a:buNone/>
                      </a:pPr>
                      <a:r>
                        <a:rPr lang="zh-CN" altLang="en-US">
                          <a:solidFill>
                            <a:sysClr val="windowText" lastClr="000000"/>
                          </a:solidFill>
                          <a:latin typeface="楷体_GB2312" panose="02010609030101010101" pitchFamily="49" charset="-122"/>
                          <a:ea typeface="楷体_GB2312" panose="02010609030101010101" pitchFamily="49" charset="-122"/>
                        </a:rPr>
                        <a:t>数据</a:t>
                      </a:r>
                    </a:p>
                  </a:txBody>
                  <a:tcPr anchor="ctr">
                    <a:lnL w="12700" cmpd="sng">
                      <a:solidFill>
                        <a:sysClr val="window" lastClr="FFFFFF"/>
                      </a:solidFill>
                    </a:lnL>
                    <a:lnR w="12700" cmpd="sng">
                      <a:solidFill>
                        <a:sysClr val="window" lastClr="FFFFFF"/>
                      </a:solidFill>
                    </a:lnR>
                    <a:lnT w="38100" cap="flat" cmpd="sng" algn="ctr">
                      <a:solidFill>
                        <a:sysClr val="window" lastClr="FFFFFF"/>
                      </a:solidFill>
                      <a:prstDash val="solid"/>
                      <a:round/>
                      <a:headEnd type="none" w="med" len="med"/>
                      <a:tailEnd type="none" w="med" len="med"/>
                    </a:lnT>
                    <a:lnB w="12700" cmpd="sng">
                      <a:solidFill>
                        <a:sysClr val="window" lastClr="FFFFFF"/>
                      </a:solidFill>
                    </a:lnB>
                    <a:solidFill>
                      <a:srgbClr val="5B9BD5">
                        <a:tint val="40000"/>
                      </a:srgbClr>
                    </a:solidFill>
                  </a:tcPr>
                </a:tc>
                <a:tc>
                  <a:txBody>
                    <a:bodyPr/>
                    <a:lstStyle/>
                    <a:p>
                      <a:pPr algn="ctr">
                        <a:buNone/>
                      </a:pPr>
                      <a:endParaRPr lang="en-US" altLang="zh-CN">
                        <a:solidFill>
                          <a:sysClr val="windowText" lastClr="000000"/>
                        </a:solidFill>
                        <a:latin typeface="楷体_GB2312" panose="02010609030101010101" pitchFamily="49" charset="-122"/>
                        <a:ea typeface="楷体_GB2312" panose="02010609030101010101" pitchFamily="49" charset="-122"/>
                      </a:endParaRPr>
                    </a:p>
                  </a:txBody>
                  <a:tcPr anchor="ctr">
                    <a:lnL w="12700" cmpd="sng">
                      <a:solidFill>
                        <a:sysClr val="window" lastClr="FFFFFF"/>
                      </a:solidFill>
                    </a:lnL>
                    <a:lnR w="12700" cmpd="sng">
                      <a:solidFill>
                        <a:sysClr val="window" lastClr="FFFFFF"/>
                      </a:solidFill>
                    </a:lnR>
                    <a:lnT w="38100" cap="flat" cmpd="sng" algn="ctr">
                      <a:solidFill>
                        <a:sysClr val="window" lastClr="FFFFFF"/>
                      </a:solidFill>
                      <a:prstDash val="solid"/>
                      <a:round/>
                      <a:headEnd type="none" w="med" len="med"/>
                      <a:tailEnd type="none" w="med" len="med"/>
                    </a:lnT>
                    <a:lnB w="12700" cmpd="sng">
                      <a:solidFill>
                        <a:sysClr val="window" lastClr="FFFFFF"/>
                      </a:solidFill>
                    </a:lnB>
                    <a:solidFill>
                      <a:srgbClr val="5B9BD5">
                        <a:tint val="40000"/>
                      </a:srgbClr>
                    </a:solidFill>
                  </a:tcPr>
                </a:tc>
                <a:tc>
                  <a:txBody>
                    <a:bodyPr/>
                    <a:lstStyle/>
                    <a:p>
                      <a:pPr algn="ctr">
                        <a:buNone/>
                      </a:pPr>
                      <a:endParaRPr lang="en-US" altLang="zh-CN" dirty="0">
                        <a:solidFill>
                          <a:sysClr val="windowText" lastClr="000000"/>
                        </a:solidFill>
                        <a:latin typeface="楷体_GB2312" panose="02010609030101010101" pitchFamily="49" charset="-122"/>
                        <a:ea typeface="楷体_GB2312" panose="02010609030101010101" pitchFamily="49" charset="-122"/>
                      </a:endParaRPr>
                    </a:p>
                  </a:txBody>
                  <a:tcPr anchor="ctr">
                    <a:lnL w="12700" cmpd="sng">
                      <a:solidFill>
                        <a:sysClr val="window" lastClr="FFFFFF"/>
                      </a:solidFill>
                    </a:lnL>
                    <a:lnR w="12700" cmpd="sng">
                      <a:solidFill>
                        <a:sysClr val="window" lastClr="FFFFFF"/>
                      </a:solidFill>
                    </a:lnR>
                    <a:lnT w="38100" cap="flat" cmpd="sng" algn="ctr">
                      <a:solidFill>
                        <a:sysClr val="window" lastClr="FFFFFF"/>
                      </a:solidFill>
                      <a:prstDash val="solid"/>
                      <a:round/>
                      <a:headEnd type="none" w="med" len="med"/>
                      <a:tailEnd type="none" w="med" len="med"/>
                    </a:lnT>
                    <a:lnB w="12700" cmpd="sng">
                      <a:solidFill>
                        <a:sysClr val="window" lastClr="FFFFFF"/>
                      </a:solidFill>
                    </a:lnB>
                    <a:solidFill>
                      <a:srgbClr val="5B9BD5">
                        <a:tint val="40000"/>
                      </a:srgbClr>
                    </a:solidFill>
                  </a:tcPr>
                </a:tc>
                <a:tc>
                  <a:txBody>
                    <a:bodyPr/>
                    <a:lstStyle/>
                    <a:p>
                      <a:pPr algn="ctr">
                        <a:buNone/>
                      </a:pPr>
                      <a:endParaRPr lang="en-US" altLang="zh-CN">
                        <a:solidFill>
                          <a:sysClr val="windowText" lastClr="000000"/>
                        </a:solidFill>
                        <a:latin typeface="楷体_GB2312" panose="02010609030101010101" pitchFamily="49" charset="-122"/>
                        <a:ea typeface="楷体_GB2312" panose="02010609030101010101" pitchFamily="49" charset="-122"/>
                      </a:endParaRPr>
                    </a:p>
                  </a:txBody>
                  <a:tcPr anchor="ctr">
                    <a:lnL w="12700" cmpd="sng">
                      <a:solidFill>
                        <a:sysClr val="window" lastClr="FFFFFF"/>
                      </a:solidFill>
                    </a:lnL>
                    <a:lnR w="12700" cmpd="sng">
                      <a:solidFill>
                        <a:sysClr val="window" lastClr="FFFFFF"/>
                      </a:solidFill>
                    </a:lnR>
                    <a:lnT w="38100" cap="flat" cmpd="sng" algn="ctr">
                      <a:solidFill>
                        <a:sysClr val="window" lastClr="FFFFFF"/>
                      </a:solidFill>
                      <a:prstDash val="solid"/>
                      <a:round/>
                      <a:headEnd type="none" w="med" len="med"/>
                      <a:tailEnd type="none" w="med" len="med"/>
                    </a:lnT>
                    <a:lnB w="12700" cmpd="sng">
                      <a:solidFill>
                        <a:sysClr val="window" lastClr="FFFFFF"/>
                      </a:solidFill>
                    </a:lnB>
                    <a:solidFill>
                      <a:srgbClr val="5B9BD5">
                        <a:tint val="40000"/>
                      </a:srgbClr>
                    </a:solidFill>
                  </a:tcPr>
                </a:tc>
                <a:extLst>
                  <a:ext uri="{0D108BD9-81ED-4DB2-BD59-A6C34878D82A}">
                    <a16:rowId xmlns:a16="http://schemas.microsoft.com/office/drawing/2014/main" xmlns="" val="10001"/>
                  </a:ext>
                </a:extLst>
              </a:tr>
              <a:tr h="639445">
                <a:tc>
                  <a:txBody>
                    <a:bodyPr/>
                    <a:lstStyle/>
                    <a:p>
                      <a:pPr algn="ctr">
                        <a:buNone/>
                      </a:pPr>
                      <a:r>
                        <a:rPr lang="zh-CN" altLang="en-US">
                          <a:solidFill>
                            <a:sysClr val="windowText" lastClr="000000"/>
                          </a:solidFill>
                          <a:latin typeface="楷体_GB2312" panose="02010609030101010101" pitchFamily="49" charset="-122"/>
                          <a:ea typeface="楷体_GB2312" panose="02010609030101010101" pitchFamily="49" charset="-122"/>
                        </a:rPr>
                        <a:t>信息</a:t>
                      </a: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5B9BD5">
                        <a:tint val="20000"/>
                      </a:srgbClr>
                    </a:solidFill>
                  </a:tcPr>
                </a:tc>
                <a:tc>
                  <a:txBody>
                    <a:bodyPr/>
                    <a:lstStyle/>
                    <a:p>
                      <a:pPr algn="ctr">
                        <a:buNone/>
                      </a:pPr>
                      <a:endParaRPr lang="en-US" altLang="zh-CN">
                        <a:solidFill>
                          <a:sysClr val="windowText" lastClr="000000"/>
                        </a:solidFill>
                        <a:latin typeface="楷体_GB2312" panose="02010609030101010101" pitchFamily="49" charset="-122"/>
                        <a:ea typeface="楷体_GB2312" panose="02010609030101010101" pitchFamily="49" charset="-122"/>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5B9BD5">
                        <a:tint val="20000"/>
                      </a:srgbClr>
                    </a:solidFill>
                  </a:tcPr>
                </a:tc>
                <a:tc>
                  <a:txBody>
                    <a:bodyPr/>
                    <a:lstStyle/>
                    <a:p>
                      <a:pPr algn="ctr">
                        <a:buNone/>
                      </a:pPr>
                      <a:endParaRPr lang="en-US" altLang="zh-CN" dirty="0">
                        <a:solidFill>
                          <a:sysClr val="windowText" lastClr="000000"/>
                        </a:solidFill>
                        <a:latin typeface="楷体_GB2312" panose="02010609030101010101" pitchFamily="49" charset="-122"/>
                        <a:ea typeface="楷体_GB2312" panose="02010609030101010101" pitchFamily="49" charset="-122"/>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5B9BD5">
                        <a:tint val="20000"/>
                      </a:srgbClr>
                    </a:solidFill>
                  </a:tcPr>
                </a:tc>
                <a:tc>
                  <a:txBody>
                    <a:bodyPr/>
                    <a:lstStyle/>
                    <a:p>
                      <a:pPr algn="ctr">
                        <a:buNone/>
                      </a:pPr>
                      <a:endParaRPr lang="en-US" altLang="zh-CN" dirty="0">
                        <a:solidFill>
                          <a:sysClr val="windowText" lastClr="000000"/>
                        </a:solidFill>
                        <a:latin typeface="楷体_GB2312" panose="02010609030101010101" pitchFamily="49" charset="-122"/>
                        <a:ea typeface="楷体_GB2312" panose="02010609030101010101" pitchFamily="49" charset="-122"/>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5B9BD5">
                        <a:tint val="20000"/>
                      </a:srgbClr>
                    </a:solidFill>
                  </a:tcPr>
                </a:tc>
                <a:extLst>
                  <a:ext uri="{0D108BD9-81ED-4DB2-BD59-A6C34878D82A}">
                    <a16:rowId xmlns:a16="http://schemas.microsoft.com/office/drawing/2014/main" xmlns="" val="10002"/>
                  </a:ext>
                </a:extLst>
              </a:tr>
              <a:tr h="639445">
                <a:tc>
                  <a:txBody>
                    <a:bodyPr/>
                    <a:lstStyle/>
                    <a:p>
                      <a:pPr algn="ctr">
                        <a:buNone/>
                      </a:pPr>
                      <a:r>
                        <a:rPr lang="zh-CN" altLang="en-US">
                          <a:solidFill>
                            <a:sysClr val="windowText" lastClr="000000"/>
                          </a:solidFill>
                          <a:latin typeface="楷体_GB2312" panose="02010609030101010101" pitchFamily="49" charset="-122"/>
                          <a:ea typeface="楷体_GB2312" panose="02010609030101010101" pitchFamily="49" charset="-122"/>
                        </a:rPr>
                        <a:t>知识</a:t>
                      </a: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5B9BD5">
                        <a:tint val="40000"/>
                      </a:srgbClr>
                    </a:solidFill>
                  </a:tcPr>
                </a:tc>
                <a:tc>
                  <a:txBody>
                    <a:bodyPr/>
                    <a:lstStyle/>
                    <a:p>
                      <a:pPr algn="ctr">
                        <a:buNone/>
                      </a:pPr>
                      <a:endParaRPr lang="en-US" altLang="zh-CN" dirty="0">
                        <a:solidFill>
                          <a:sysClr val="windowText" lastClr="000000"/>
                        </a:solidFill>
                        <a:latin typeface="楷体_GB2312" panose="02010609030101010101" pitchFamily="49" charset="-122"/>
                        <a:ea typeface="楷体_GB2312" panose="02010609030101010101" pitchFamily="49" charset="-122"/>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5B9BD5">
                        <a:tint val="40000"/>
                      </a:srgbClr>
                    </a:solidFill>
                  </a:tcPr>
                </a:tc>
                <a:tc>
                  <a:txBody>
                    <a:bodyPr/>
                    <a:lstStyle/>
                    <a:p>
                      <a:pPr algn="ctr">
                        <a:buNone/>
                      </a:pPr>
                      <a:endParaRPr lang="en-US" altLang="zh-CN" dirty="0">
                        <a:solidFill>
                          <a:sysClr val="windowText" lastClr="000000"/>
                        </a:solidFill>
                        <a:latin typeface="楷体_GB2312" panose="02010609030101010101" pitchFamily="49" charset="-122"/>
                        <a:ea typeface="楷体_GB2312" panose="02010609030101010101" pitchFamily="49" charset="-122"/>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5B9BD5">
                        <a:tint val="40000"/>
                      </a:srgbClr>
                    </a:solidFill>
                  </a:tcPr>
                </a:tc>
                <a:tc>
                  <a:txBody>
                    <a:bodyPr/>
                    <a:lstStyle/>
                    <a:p>
                      <a:pPr algn="ctr">
                        <a:buNone/>
                      </a:pPr>
                      <a:endParaRPr lang="en-US" altLang="zh-CN" dirty="0">
                        <a:solidFill>
                          <a:sysClr val="windowText" lastClr="000000"/>
                        </a:solidFill>
                        <a:latin typeface="楷体_GB2312" panose="02010609030101010101" pitchFamily="49" charset="-122"/>
                        <a:ea typeface="楷体_GB2312" panose="02010609030101010101" pitchFamily="49" charset="-122"/>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solidFill>
                      <a:srgbClr val="5B9BD5">
                        <a:tint val="40000"/>
                      </a:srgbClr>
                    </a:solidFill>
                  </a:tcP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val="1002114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电路">
  <a:themeElements>
    <a:clrScheme name="电路">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电路">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电路">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73</Template>
  <TotalTime>54</TotalTime>
  <Words>797</Words>
  <Application>Microsoft Office PowerPoint</Application>
  <PresentationFormat>全屏显示(4:3)</PresentationFormat>
  <Paragraphs>68</Paragraphs>
  <Slides>24</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24</vt:i4>
      </vt:variant>
    </vt:vector>
  </HeadingPairs>
  <TitlesOfParts>
    <vt:vector size="31" baseType="lpstr">
      <vt:lpstr>Arial</vt:lpstr>
      <vt:lpstr>微软雅黑</vt:lpstr>
      <vt:lpstr>宋体</vt:lpstr>
      <vt:lpstr>Tw Cen MT</vt:lpstr>
      <vt:lpstr>楷体_GB2312</vt:lpstr>
      <vt:lpstr>Calibri</vt:lpstr>
      <vt:lpstr>电路</vt:lpstr>
      <vt:lpstr>PowerPoint 演示文稿</vt:lpstr>
      <vt:lpstr>PowerPoint 演示文稿</vt:lpstr>
      <vt:lpstr>思考活动：医生靠什么诊断病情</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Win7</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符号</dc:creator>
  <cp:lastModifiedBy>Microsoft 帐户</cp:lastModifiedBy>
  <cp:revision>172</cp:revision>
  <dcterms:created xsi:type="dcterms:W3CDTF">2009-10-07T14:45:00Z</dcterms:created>
  <dcterms:modified xsi:type="dcterms:W3CDTF">2020-04-08T03:11:26Z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2052-11.1.0.8894</vt:lpwstr>
  </property>
</Properties>
</file>

<file path=docProps/thumbnail.jpeg>
</file>